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87" r:id="rId3"/>
    <p:sldId id="297" r:id="rId4"/>
    <p:sldId id="310" r:id="rId5"/>
    <p:sldId id="302" r:id="rId6"/>
    <p:sldId id="311" r:id="rId7"/>
    <p:sldId id="303" r:id="rId8"/>
    <p:sldId id="312" r:id="rId9"/>
    <p:sldId id="313" r:id="rId10"/>
    <p:sldId id="280" r:id="rId11"/>
    <p:sldId id="314" r:id="rId12"/>
    <p:sldId id="292" r:id="rId13"/>
    <p:sldId id="291" r:id="rId14"/>
    <p:sldId id="290" r:id="rId15"/>
    <p:sldId id="278" r:id="rId16"/>
    <p:sldId id="282" r:id="rId17"/>
    <p:sldId id="283" r:id="rId18"/>
    <p:sldId id="325" r:id="rId19"/>
    <p:sldId id="318" r:id="rId20"/>
    <p:sldId id="320" r:id="rId21"/>
    <p:sldId id="321" r:id="rId22"/>
    <p:sldId id="279" r:id="rId23"/>
    <p:sldId id="277" r:id="rId24"/>
    <p:sldId id="301" r:id="rId25"/>
    <p:sldId id="299" r:id="rId26"/>
    <p:sldId id="300" r:id="rId27"/>
    <p:sldId id="319" r:id="rId28"/>
    <p:sldId id="323" r:id="rId29"/>
    <p:sldId id="324" r:id="rId30"/>
    <p:sldId id="32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85" d="100"/>
          <a:sy n="85" d="100"/>
        </p:scale>
        <p:origin x="485" y="72"/>
      </p:cViewPr>
      <p:guideLst/>
    </p:cSldViewPr>
  </p:slideViewPr>
  <p:notesTextViewPr>
    <p:cViewPr>
      <p:scale>
        <a:sx n="1" d="1"/>
        <a:sy n="1" d="1"/>
      </p:scale>
      <p:origin x="0" y="0"/>
    </p:cViewPr>
  </p:notesTextViewPr>
  <p:sorterViewPr>
    <p:cViewPr>
      <p:scale>
        <a:sx n="180" d="100"/>
        <a:sy n="180" d="100"/>
      </p:scale>
      <p:origin x="0" y="-113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06687" y="443104"/>
            <a:ext cx="11535380" cy="774700"/>
          </a:xfrm>
        </p:spPr>
        <p:txBody>
          <a:bodyPr>
            <a:normAutofit fontScale="90000"/>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 equipment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and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management</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17.1  </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Equipment Safety</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645582" y="1496549"/>
            <a:ext cx="5628217" cy="2031325"/>
          </a:xfrm>
          <a:prstGeom prst="rect">
            <a:avLst/>
          </a:prstGeom>
        </p:spPr>
        <p:txBody>
          <a:bodyPr wrap="square">
            <a:spAutoFit/>
          </a:bodyPr>
          <a:lstStyle/>
          <a:p>
            <a:pPr marL="449263" lvl="1" indent="-285750">
              <a:buFont typeface="Arial" panose="020B0604020202020204" pitchFamily="34" charset="0"/>
              <a:buChar char="•"/>
            </a:pPr>
            <a:r>
              <a:rPr lang="en-US" dirty="0" smtClean="0">
                <a:latin typeface="+mj-lt"/>
              </a:rPr>
              <a:t>Safety </a:t>
            </a:r>
            <a:r>
              <a:rPr lang="en-US" dirty="0">
                <a:latin typeface="+mj-lt"/>
              </a:rPr>
              <a:t>is relative</a:t>
            </a:r>
          </a:p>
          <a:p>
            <a:pPr marL="449263" lvl="1" indent="-285750">
              <a:buFont typeface="Arial" panose="020B0604020202020204" pitchFamily="34" charset="0"/>
              <a:buChar char="•"/>
            </a:pPr>
            <a:r>
              <a:rPr lang="en-US" dirty="0" smtClean="0">
                <a:latin typeface="+mj-lt"/>
              </a:rPr>
              <a:t>Hazards </a:t>
            </a:r>
            <a:r>
              <a:rPr lang="en-US" dirty="0">
                <a:latin typeface="+mj-lt"/>
              </a:rPr>
              <a:t>and risk</a:t>
            </a:r>
          </a:p>
          <a:p>
            <a:pPr marL="449263" lvl="1" indent="-285750">
              <a:buFont typeface="Arial" panose="020B0604020202020204" pitchFamily="34" charset="0"/>
              <a:buChar char="•"/>
            </a:pPr>
            <a:r>
              <a:rPr lang="en-GB" dirty="0" smtClean="0">
                <a:latin typeface="+mj-lt"/>
              </a:rPr>
              <a:t>Process </a:t>
            </a:r>
            <a:r>
              <a:rPr lang="en-GB" dirty="0">
                <a:latin typeface="+mj-lt"/>
              </a:rPr>
              <a:t>of risk management </a:t>
            </a:r>
            <a:endParaRPr lang="en-GB" dirty="0" smtClean="0">
              <a:latin typeface="+mj-lt"/>
            </a:endParaRPr>
          </a:p>
          <a:p>
            <a:pPr marL="449263" lvl="1" indent="-285750">
              <a:buFont typeface="Arial" panose="020B0604020202020204" pitchFamily="34" charset="0"/>
              <a:buChar char="•"/>
            </a:pPr>
            <a:r>
              <a:rPr lang="en-US" dirty="0" smtClean="0">
                <a:latin typeface="+mj-lt"/>
              </a:rPr>
              <a:t>Risk </a:t>
            </a:r>
            <a:r>
              <a:rPr lang="en-US" dirty="0">
                <a:latin typeface="+mj-lt"/>
              </a:rPr>
              <a:t>classification </a:t>
            </a:r>
            <a:r>
              <a:rPr lang="en-US" dirty="0" smtClean="0">
                <a:latin typeface="+mj-lt"/>
              </a:rPr>
              <a:t>schemes</a:t>
            </a:r>
            <a:endParaRPr lang="en-US" dirty="0">
              <a:latin typeface="+mj-lt"/>
            </a:endParaRPr>
          </a:p>
          <a:p>
            <a:pPr marL="449263" lvl="1" indent="-285750">
              <a:buFont typeface="Arial" panose="020B0604020202020204" pitchFamily="34" charset="0"/>
              <a:buChar char="•"/>
            </a:pPr>
            <a:r>
              <a:rPr lang="en-GB" dirty="0" smtClean="0">
                <a:latin typeface="+mj-lt"/>
              </a:rPr>
              <a:t>Risk </a:t>
            </a:r>
            <a:r>
              <a:rPr lang="en-GB" dirty="0">
                <a:latin typeface="+mj-lt"/>
              </a:rPr>
              <a:t>classification determinants </a:t>
            </a:r>
            <a:endParaRPr lang="en-GB" dirty="0" smtClean="0">
              <a:latin typeface="+mj-lt"/>
            </a:endParaRPr>
          </a:p>
          <a:p>
            <a:pPr marL="449263" lvl="1" indent="-285750">
              <a:buFont typeface="Arial" panose="020B0604020202020204" pitchFamily="34" charset="0"/>
              <a:buChar char="•"/>
            </a:pPr>
            <a:r>
              <a:rPr lang="en-GB" dirty="0" smtClean="0">
                <a:latin typeface="+mj-lt"/>
              </a:rPr>
              <a:t>Risk/benefit </a:t>
            </a:r>
            <a:r>
              <a:rPr lang="en-GB" dirty="0">
                <a:latin typeface="+mj-lt"/>
              </a:rPr>
              <a:t>ratio for medical equipment</a:t>
            </a:r>
          </a:p>
          <a:p>
            <a:pPr marL="449263" lvl="1" indent="-285750">
              <a:buFont typeface="Arial" panose="020B0604020202020204" pitchFamily="34" charset="0"/>
              <a:buChar char="•"/>
            </a:pPr>
            <a:r>
              <a:rPr lang="en-GB" dirty="0" smtClean="0">
                <a:latin typeface="+mj-lt"/>
              </a:rPr>
              <a:t>Examples </a:t>
            </a:r>
            <a:r>
              <a:rPr lang="en-GB" dirty="0">
                <a:latin typeface="+mj-lt"/>
              </a:rPr>
              <a:t>of risk classification based on determinants</a:t>
            </a:r>
            <a:endParaRPr lang="en-GB"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17.1.1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Define the concepts of medical equipment safety and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management</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pic>
        <p:nvPicPr>
          <p:cNvPr id="8" name="Afbeelding 7"/>
          <p:cNvPicPr>
            <a:picLocks noChangeAspect="1"/>
          </p:cNvPicPr>
          <p:nvPr/>
        </p:nvPicPr>
        <p:blipFill>
          <a:blip r:embed="rId2"/>
          <a:stretch>
            <a:fillRect/>
          </a:stretch>
        </p:blipFill>
        <p:spPr>
          <a:xfrm>
            <a:off x="6545179" y="1703135"/>
            <a:ext cx="4747645" cy="3156402"/>
          </a:xfrm>
          <a:prstGeom prst="rect">
            <a:avLst/>
          </a:prstGeom>
        </p:spPr>
      </p:pic>
      <p:sp>
        <p:nvSpPr>
          <p:cNvPr id="12" name="Rechthoek 11"/>
          <p:cNvSpPr/>
          <p:nvPr/>
        </p:nvSpPr>
        <p:spPr>
          <a:xfrm>
            <a:off x="1235088" y="4531313"/>
            <a:ext cx="3292440" cy="1077218"/>
          </a:xfrm>
          <a:prstGeom prst="rect">
            <a:avLst/>
          </a:prstGeom>
          <a:solidFill>
            <a:schemeClr val="bg2"/>
          </a:solidFill>
          <a:ln>
            <a:solidFill>
              <a:srgbClr val="7030A0"/>
            </a:solidFill>
          </a:ln>
        </p:spPr>
        <p:txBody>
          <a:bodyPr wrap="none" rtlCol="0">
            <a:spAutoFit/>
          </a:bodyPr>
          <a:lstStyle/>
          <a:p>
            <a:r>
              <a:rPr lang="en-GB" sz="1600" b="1" dirty="0" smtClean="0">
                <a:latin typeface="+mj-lt"/>
              </a:rPr>
              <a:t>see also: </a:t>
            </a:r>
            <a:br>
              <a:rPr lang="en-GB" sz="1600" b="1" dirty="0" smtClean="0">
                <a:latin typeface="+mj-lt"/>
              </a:rPr>
            </a:br>
            <a:r>
              <a:rPr lang="en-GB" sz="1600" b="1" dirty="0" smtClean="0">
                <a:latin typeface="+mj-lt"/>
              </a:rPr>
              <a:t>MEDICAL </a:t>
            </a:r>
            <a:r>
              <a:rPr lang="en-GB" sz="1600" b="1" dirty="0">
                <a:latin typeface="+mj-lt"/>
              </a:rPr>
              <a:t>DEVICE REGULATIONS </a:t>
            </a:r>
          </a:p>
          <a:p>
            <a:r>
              <a:rPr lang="en-GB" sz="1600" b="1" dirty="0">
                <a:latin typeface="+mj-lt"/>
              </a:rPr>
              <a:t>Global overview and guiding principles</a:t>
            </a:r>
          </a:p>
          <a:p>
            <a:r>
              <a:rPr lang="en-GB" sz="1600" b="1" dirty="0">
                <a:latin typeface="+mj-lt"/>
              </a:rPr>
              <a:t>WHO 2003</a:t>
            </a:r>
            <a:endParaRPr lang="en-US" sz="1600" b="1" dirty="0">
              <a:latin typeface="+mj-lt"/>
            </a:endParaRPr>
          </a:p>
        </p:txBody>
      </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02848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Minimizing risks in Healthcare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5" name="Rechthoek 4"/>
          <p:cNvSpPr/>
          <p:nvPr/>
        </p:nvSpPr>
        <p:spPr>
          <a:xfrm>
            <a:off x="873592" y="1718279"/>
            <a:ext cx="9958342" cy="400110"/>
          </a:xfrm>
          <a:prstGeom prst="rect">
            <a:avLst/>
          </a:prstGeom>
        </p:spPr>
        <p:txBody>
          <a:bodyPr wrap="square">
            <a:spAutoFit/>
          </a:bodyPr>
          <a:lstStyle/>
          <a:p>
            <a:pPr lvl="0" algn="ctr"/>
            <a:r>
              <a:rPr lang="en-GB" sz="2000" dirty="0" smtClean="0">
                <a:latin typeface="+mj-lt"/>
              </a:rPr>
              <a:t>How do we minimize the (unnecessary) risk that patients and hospital personnel run? </a:t>
            </a:r>
            <a:endParaRPr lang="en-GB" sz="2000" dirty="0">
              <a:latin typeface="+mj-lt"/>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Rechthoek 12"/>
          <p:cNvSpPr/>
          <p:nvPr/>
        </p:nvSpPr>
        <p:spPr>
          <a:xfrm>
            <a:off x="873592" y="2508689"/>
            <a:ext cx="9958342" cy="1015663"/>
          </a:xfrm>
          <a:prstGeom prst="rect">
            <a:avLst/>
          </a:prstGeom>
        </p:spPr>
        <p:txBody>
          <a:bodyPr wrap="square">
            <a:spAutoFit/>
          </a:bodyPr>
          <a:lstStyle/>
          <a:p>
            <a:pPr lvl="0" algn="ctr"/>
            <a:r>
              <a:rPr lang="en-GB" sz="2000" dirty="0" smtClean="0">
                <a:latin typeface="+mj-lt"/>
              </a:rPr>
              <a:t>By exploring the sources of all potential accidents (hazards) </a:t>
            </a:r>
          </a:p>
          <a:p>
            <a:pPr lvl="0" algn="ctr"/>
            <a:r>
              <a:rPr lang="en-GB" sz="2000" dirty="0" smtClean="0">
                <a:latin typeface="+mj-lt"/>
              </a:rPr>
              <a:t>and </a:t>
            </a:r>
          </a:p>
          <a:p>
            <a:pPr lvl="0" algn="ctr"/>
            <a:r>
              <a:rPr lang="en-GB" sz="2000" dirty="0" smtClean="0">
                <a:latin typeface="+mj-lt"/>
              </a:rPr>
              <a:t>adapting our behaviour and our actions to avoid these.</a:t>
            </a:r>
            <a:endParaRPr lang="en-GB" sz="2000" dirty="0">
              <a:latin typeface="+mj-lt"/>
            </a:endParaRPr>
          </a:p>
        </p:txBody>
      </p:sp>
      <p:sp>
        <p:nvSpPr>
          <p:cNvPr id="16" name="Rechthoek 15"/>
          <p:cNvSpPr/>
          <p:nvPr/>
        </p:nvSpPr>
        <p:spPr>
          <a:xfrm>
            <a:off x="873592" y="3849673"/>
            <a:ext cx="9958342" cy="1200329"/>
          </a:xfrm>
          <a:prstGeom prst="rect">
            <a:avLst/>
          </a:prstGeom>
        </p:spPr>
        <p:txBody>
          <a:bodyPr wrap="square">
            <a:spAutoFit/>
          </a:bodyPr>
          <a:lstStyle/>
          <a:p>
            <a:pPr lvl="0" algn="ctr"/>
            <a:r>
              <a:rPr lang="en-GB" sz="2000" dirty="0" smtClean="0">
                <a:latin typeface="+mj-lt"/>
              </a:rPr>
              <a:t>Such adapted behaviour is made obligatory for all workers in the healthcare field</a:t>
            </a:r>
          </a:p>
          <a:p>
            <a:pPr lvl="0" algn="ctr"/>
            <a:r>
              <a:rPr lang="en-GB" sz="2000" dirty="0" smtClean="0">
                <a:latin typeface="+mj-lt"/>
              </a:rPr>
              <a:t>by means of </a:t>
            </a:r>
          </a:p>
          <a:p>
            <a:pPr lvl="0" algn="ctr"/>
            <a:r>
              <a:rPr lang="en-GB" sz="3200" b="1" dirty="0" smtClean="0">
                <a:solidFill>
                  <a:srgbClr val="7030A0"/>
                </a:solidFill>
                <a:latin typeface="+mj-lt"/>
              </a:rPr>
              <a:t>rules and regulations</a:t>
            </a:r>
            <a:r>
              <a:rPr lang="en-GB" sz="2000" b="1" dirty="0" smtClean="0">
                <a:latin typeface="+mj-lt"/>
              </a:rPr>
              <a:t>. </a:t>
            </a:r>
            <a:endParaRPr lang="en-GB" sz="2000" b="1" dirty="0">
              <a:latin typeface="+mj-lt"/>
            </a:endParaRPr>
          </a:p>
        </p:txBody>
      </p:sp>
    </p:spTree>
    <p:extLst>
      <p:ext uri="{BB962C8B-B14F-4D97-AF65-F5344CB8AC3E}">
        <p14:creationId xmlns:p14="http://schemas.microsoft.com/office/powerpoint/2010/main" val="12952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3977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Hazards and Risk</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Rechthoek 3"/>
          <p:cNvSpPr/>
          <p:nvPr/>
        </p:nvSpPr>
        <p:spPr>
          <a:xfrm>
            <a:off x="1677161" y="2406147"/>
            <a:ext cx="6162209" cy="1323439"/>
          </a:xfrm>
          <a:prstGeom prst="rect">
            <a:avLst/>
          </a:prstGeom>
        </p:spPr>
        <p:txBody>
          <a:bodyPr wrap="square">
            <a:spAutoFit/>
          </a:bodyPr>
          <a:lstStyle/>
          <a:p>
            <a:r>
              <a:rPr lang="en-GB" sz="2000" dirty="0">
                <a:latin typeface="+mj-lt"/>
              </a:rPr>
              <a:t>in this </a:t>
            </a:r>
            <a:r>
              <a:rPr lang="en-GB" sz="2000" dirty="0" smtClean="0">
                <a:latin typeface="+mj-lt"/>
              </a:rPr>
              <a:t>context, a ‘</a:t>
            </a:r>
            <a:r>
              <a:rPr lang="en-GB" sz="2000" b="1" dirty="0" smtClean="0">
                <a:solidFill>
                  <a:srgbClr val="7030A0"/>
                </a:solidFill>
                <a:latin typeface="+mj-lt"/>
              </a:rPr>
              <a:t>risk</a:t>
            </a:r>
            <a:r>
              <a:rPr lang="en-GB" sz="2000" dirty="0" smtClean="0">
                <a:solidFill>
                  <a:srgbClr val="7030A0"/>
                </a:solidFill>
                <a:latin typeface="+mj-lt"/>
              </a:rPr>
              <a:t>’ </a:t>
            </a:r>
            <a:r>
              <a:rPr lang="en-GB" sz="2000" dirty="0" smtClean="0">
                <a:latin typeface="+mj-lt"/>
              </a:rPr>
              <a:t>is a measure </a:t>
            </a:r>
            <a:r>
              <a:rPr lang="en-GB" sz="2000" dirty="0">
                <a:latin typeface="+mj-lt"/>
              </a:rPr>
              <a:t>of </a:t>
            </a:r>
            <a:r>
              <a:rPr lang="en-GB" sz="2000" dirty="0" smtClean="0">
                <a:latin typeface="+mj-lt"/>
              </a:rPr>
              <a:t>the combination </a:t>
            </a:r>
            <a:r>
              <a:rPr lang="en-GB" sz="2000" dirty="0">
                <a:latin typeface="+mj-lt"/>
              </a:rPr>
              <a:t>of </a:t>
            </a:r>
          </a:p>
          <a:p>
            <a:pPr marL="800100" lvl="1" indent="-342900">
              <a:buFont typeface="+mj-lt"/>
              <a:buAutoNum type="arabicPeriod"/>
            </a:pPr>
            <a:r>
              <a:rPr lang="en-GB" sz="2000" dirty="0" smtClean="0">
                <a:latin typeface="+mj-lt"/>
              </a:rPr>
              <a:t>the </a:t>
            </a:r>
            <a:r>
              <a:rPr lang="en-GB" sz="2000" b="1" dirty="0" smtClean="0">
                <a:solidFill>
                  <a:srgbClr val="7030A0"/>
                </a:solidFill>
                <a:latin typeface="+mj-lt"/>
              </a:rPr>
              <a:t>hazard</a:t>
            </a:r>
            <a:endParaRPr lang="en-GB" sz="2000" b="1" dirty="0">
              <a:solidFill>
                <a:srgbClr val="7030A0"/>
              </a:solidFill>
              <a:latin typeface="+mj-lt"/>
            </a:endParaRPr>
          </a:p>
          <a:p>
            <a:pPr marL="800100" lvl="1" indent="-342900">
              <a:buFont typeface="+mj-lt"/>
              <a:buAutoNum type="arabicPeriod"/>
            </a:pPr>
            <a:r>
              <a:rPr lang="en-GB" sz="2000" dirty="0" smtClean="0">
                <a:latin typeface="+mj-lt"/>
              </a:rPr>
              <a:t>the </a:t>
            </a:r>
            <a:r>
              <a:rPr lang="en-GB" sz="2000" b="1" dirty="0">
                <a:solidFill>
                  <a:srgbClr val="7030A0"/>
                </a:solidFill>
                <a:latin typeface="+mj-lt"/>
              </a:rPr>
              <a:t>likelihood</a:t>
            </a:r>
            <a:r>
              <a:rPr lang="en-GB" sz="2000" dirty="0">
                <a:latin typeface="+mj-lt"/>
              </a:rPr>
              <a:t> of occurrence of the adverse </a:t>
            </a:r>
            <a:r>
              <a:rPr lang="en-GB" sz="2000" dirty="0" smtClean="0">
                <a:latin typeface="+mj-lt"/>
              </a:rPr>
              <a:t>event</a:t>
            </a:r>
          </a:p>
          <a:p>
            <a:pPr marL="800100" lvl="1" indent="-342900">
              <a:buFont typeface="+mj-lt"/>
              <a:buAutoNum type="arabicPeriod"/>
            </a:pPr>
            <a:r>
              <a:rPr lang="en-GB" sz="2000" dirty="0" smtClean="0">
                <a:latin typeface="+mj-lt"/>
              </a:rPr>
              <a:t>the </a:t>
            </a:r>
            <a:r>
              <a:rPr lang="en-GB" sz="2000" b="1" dirty="0">
                <a:solidFill>
                  <a:srgbClr val="7030A0"/>
                </a:solidFill>
                <a:latin typeface="+mj-lt"/>
              </a:rPr>
              <a:t>severity</a:t>
            </a:r>
            <a:r>
              <a:rPr lang="en-GB" sz="2000" dirty="0">
                <a:latin typeface="+mj-lt"/>
              </a:rPr>
              <a:t> or overall </a:t>
            </a:r>
            <a:r>
              <a:rPr lang="en-GB" sz="2000" dirty="0" smtClean="0">
                <a:latin typeface="+mj-lt"/>
              </a:rPr>
              <a:t>impact</a:t>
            </a:r>
            <a:endParaRPr lang="en-US" sz="2000" dirty="0">
              <a:latin typeface="+mj-lt"/>
            </a:endParaRPr>
          </a:p>
        </p:txBody>
      </p:sp>
      <p:sp>
        <p:nvSpPr>
          <p:cNvPr id="5" name="Rechthoek 4"/>
          <p:cNvSpPr/>
          <p:nvPr/>
        </p:nvSpPr>
        <p:spPr>
          <a:xfrm>
            <a:off x="873592" y="1718279"/>
            <a:ext cx="9958342" cy="400110"/>
          </a:xfrm>
          <a:prstGeom prst="rect">
            <a:avLst/>
          </a:prstGeom>
        </p:spPr>
        <p:txBody>
          <a:bodyPr wrap="square">
            <a:spAutoFit/>
          </a:bodyPr>
          <a:lstStyle/>
          <a:p>
            <a:pPr lvl="0"/>
            <a:r>
              <a:rPr lang="en-GB" sz="2000" dirty="0" smtClean="0">
                <a:latin typeface="+mj-lt"/>
              </a:rPr>
              <a:t>A ‘</a:t>
            </a:r>
            <a:r>
              <a:rPr lang="en-GB" sz="2000" b="1" dirty="0" smtClean="0">
                <a:solidFill>
                  <a:srgbClr val="7030A0"/>
                </a:solidFill>
                <a:latin typeface="+mj-lt"/>
              </a:rPr>
              <a:t>hazard</a:t>
            </a:r>
            <a:r>
              <a:rPr lang="en-GB" sz="2000" dirty="0" smtClean="0">
                <a:latin typeface="+mj-lt"/>
              </a:rPr>
              <a:t>’ is a ‘danger’: a </a:t>
            </a:r>
            <a:r>
              <a:rPr lang="en-GB" sz="2000" dirty="0">
                <a:latin typeface="+mj-lt"/>
              </a:rPr>
              <a:t>potential </a:t>
            </a:r>
            <a:r>
              <a:rPr lang="en-GB" sz="2000" dirty="0" smtClean="0">
                <a:latin typeface="+mj-lt"/>
              </a:rPr>
              <a:t>source for </a:t>
            </a:r>
            <a:r>
              <a:rPr lang="en-GB" sz="2000" dirty="0">
                <a:latin typeface="+mj-lt"/>
              </a:rPr>
              <a:t>an adverse </a:t>
            </a:r>
            <a:r>
              <a:rPr lang="en-GB" sz="2000" dirty="0" smtClean="0">
                <a:latin typeface="+mj-lt"/>
              </a:rPr>
              <a:t>event; </a:t>
            </a:r>
            <a:r>
              <a:rPr lang="en-GB" sz="2000" b="1" dirty="0" smtClean="0">
                <a:solidFill>
                  <a:srgbClr val="7030A0"/>
                </a:solidFill>
                <a:latin typeface="+mj-lt"/>
              </a:rPr>
              <a:t>something that could go wrong</a:t>
            </a:r>
            <a:endParaRPr lang="en-GB" sz="2000" b="1" dirty="0">
              <a:solidFill>
                <a:srgbClr val="7030A0"/>
              </a:solidFill>
              <a:latin typeface="+mj-lt"/>
            </a:endParaRPr>
          </a:p>
        </p:txBody>
      </p:sp>
      <p:sp>
        <p:nvSpPr>
          <p:cNvPr id="7" name="Tekstvak 6"/>
          <p:cNvSpPr txBox="1"/>
          <p:nvPr/>
        </p:nvSpPr>
        <p:spPr>
          <a:xfrm>
            <a:off x="8995522" y="2651143"/>
            <a:ext cx="2767745"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mj-lt"/>
              </a:rPr>
              <a:t>a punctured </a:t>
            </a:r>
            <a:r>
              <a:rPr lang="en-US" sz="2000" dirty="0">
                <a:latin typeface="+mj-lt"/>
              </a:rPr>
              <a:t>tire</a:t>
            </a:r>
          </a:p>
          <a:p>
            <a:pPr marL="342900" indent="-342900">
              <a:buFont typeface="Arial" panose="020B0604020202020204" pitchFamily="34" charset="0"/>
              <a:buChar char="•"/>
            </a:pPr>
            <a:r>
              <a:rPr lang="en-US" sz="2000" dirty="0">
                <a:latin typeface="+mj-lt"/>
              </a:rPr>
              <a:t>once every four years</a:t>
            </a:r>
          </a:p>
          <a:p>
            <a:pPr marL="342900" indent="-342900">
              <a:buFont typeface="Arial" panose="020B0604020202020204" pitchFamily="34" charset="0"/>
              <a:buChar char="•"/>
            </a:pPr>
            <a:r>
              <a:rPr lang="en-US" sz="2000" dirty="0" smtClean="0">
                <a:latin typeface="+mj-lt"/>
              </a:rPr>
              <a:t>a severe </a:t>
            </a:r>
            <a:r>
              <a:rPr lang="en-US" sz="2000" dirty="0">
                <a:latin typeface="+mj-lt"/>
              </a:rPr>
              <a:t>accident</a:t>
            </a:r>
          </a:p>
        </p:txBody>
      </p:sp>
      <p:sp>
        <p:nvSpPr>
          <p:cNvPr id="9" name="Tekstvak 8"/>
          <p:cNvSpPr txBox="1"/>
          <p:nvPr/>
        </p:nvSpPr>
        <p:spPr>
          <a:xfrm>
            <a:off x="7687734" y="5671244"/>
            <a:ext cx="4089133" cy="400110"/>
          </a:xfrm>
          <a:prstGeom prst="rect">
            <a:avLst/>
          </a:prstGeom>
          <a:solidFill>
            <a:schemeClr val="bg2"/>
          </a:solidFill>
          <a:ln>
            <a:solidFill>
              <a:srgbClr val="7030A0"/>
            </a:solidFill>
          </a:ln>
        </p:spPr>
        <p:txBody>
          <a:bodyPr wrap="none" rtlCol="0">
            <a:spAutoFit/>
          </a:bodyPr>
          <a:lstStyle>
            <a:defPPr>
              <a:defRPr lang="en-US"/>
            </a:defPPr>
            <a:lvl1pPr>
              <a:defRPr>
                <a:latin typeface="+mj-lt"/>
              </a:defRPr>
            </a:lvl1pPr>
          </a:lstStyle>
          <a:p>
            <a:r>
              <a:rPr lang="en-US" sz="2000" b="1" dirty="0" smtClean="0"/>
              <a:t>A higher </a:t>
            </a:r>
            <a:r>
              <a:rPr lang="en-US" sz="2000" b="1" dirty="0"/>
              <a:t>risk means </a:t>
            </a:r>
            <a:r>
              <a:rPr lang="en-US" sz="2000" b="1" dirty="0" smtClean="0"/>
              <a:t>more </a:t>
            </a:r>
            <a:r>
              <a:rPr lang="en-US" sz="2000" b="1" dirty="0"/>
              <a:t>regulation….</a:t>
            </a:r>
          </a:p>
        </p:txBody>
      </p:sp>
      <p:sp>
        <p:nvSpPr>
          <p:cNvPr id="15" name="Rechthoek 14"/>
          <p:cNvSpPr/>
          <p:nvPr/>
        </p:nvSpPr>
        <p:spPr>
          <a:xfrm>
            <a:off x="1260045" y="4346472"/>
            <a:ext cx="9751352" cy="707886"/>
          </a:xfrm>
          <a:prstGeom prst="rect">
            <a:avLst/>
          </a:prstGeom>
        </p:spPr>
        <p:txBody>
          <a:bodyPr wrap="square">
            <a:spAutoFit/>
          </a:bodyPr>
          <a:lstStyle/>
          <a:p>
            <a:pPr algn="ctr"/>
            <a:r>
              <a:rPr lang="en-GB" sz="2000" dirty="0" smtClean="0">
                <a:latin typeface="+mj-lt"/>
              </a:rPr>
              <a:t>The magnitude of the risk indicates </a:t>
            </a:r>
          </a:p>
          <a:p>
            <a:pPr algn="ctr"/>
            <a:r>
              <a:rPr lang="en-GB" sz="2000" dirty="0" smtClean="0">
                <a:latin typeface="+mj-lt"/>
              </a:rPr>
              <a:t>how much a hazard must be taken into account in practical life </a:t>
            </a:r>
            <a:endParaRPr lang="en-US" sz="2000" dirty="0">
              <a:latin typeface="+mj-lt"/>
            </a:endParaRP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9054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Hazards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Tekstvak 3"/>
          <p:cNvSpPr txBox="1"/>
          <p:nvPr/>
        </p:nvSpPr>
        <p:spPr>
          <a:xfrm>
            <a:off x="1931635" y="3046265"/>
            <a:ext cx="566822" cy="461665"/>
          </a:xfrm>
          <a:prstGeom prst="rect">
            <a:avLst/>
          </a:prstGeom>
          <a:noFill/>
        </p:spPr>
        <p:txBody>
          <a:bodyPr wrap="none" rtlCol="0">
            <a:spAutoFit/>
          </a:bodyPr>
          <a:lstStyle/>
          <a:p>
            <a:r>
              <a:rPr lang="en-US" sz="2400" dirty="0" smtClean="0"/>
              <a:t>car</a:t>
            </a:r>
          </a:p>
        </p:txBody>
      </p:sp>
      <p:sp>
        <p:nvSpPr>
          <p:cNvPr id="8" name="Tekstvak 7"/>
          <p:cNvSpPr txBox="1"/>
          <p:nvPr/>
        </p:nvSpPr>
        <p:spPr>
          <a:xfrm>
            <a:off x="4946522" y="3050773"/>
            <a:ext cx="1245854" cy="461665"/>
          </a:xfrm>
          <a:prstGeom prst="rect">
            <a:avLst/>
          </a:prstGeom>
          <a:noFill/>
        </p:spPr>
        <p:txBody>
          <a:bodyPr wrap="none" rtlCol="0">
            <a:spAutoFit/>
          </a:bodyPr>
          <a:lstStyle/>
          <a:p>
            <a:r>
              <a:rPr lang="en-US" sz="2400" dirty="0" smtClean="0"/>
              <a:t>hammer</a:t>
            </a:r>
          </a:p>
        </p:txBody>
      </p:sp>
      <p:sp>
        <p:nvSpPr>
          <p:cNvPr id="9" name="Tekstvak 8"/>
          <p:cNvSpPr txBox="1"/>
          <p:nvPr/>
        </p:nvSpPr>
        <p:spPr>
          <a:xfrm>
            <a:off x="8477294" y="3046265"/>
            <a:ext cx="1757212" cy="461665"/>
          </a:xfrm>
          <a:prstGeom prst="rect">
            <a:avLst/>
          </a:prstGeom>
          <a:noFill/>
        </p:spPr>
        <p:txBody>
          <a:bodyPr wrap="none" rtlCol="0">
            <a:spAutoFit/>
          </a:bodyPr>
          <a:lstStyle/>
          <a:p>
            <a:r>
              <a:rPr lang="en-US" sz="2400" dirty="0" smtClean="0"/>
              <a:t>X-ray system</a:t>
            </a:r>
          </a:p>
        </p:txBody>
      </p:sp>
      <p:sp>
        <p:nvSpPr>
          <p:cNvPr id="5" name="Rechthoek 4"/>
          <p:cNvSpPr/>
          <p:nvPr/>
        </p:nvSpPr>
        <p:spPr>
          <a:xfrm>
            <a:off x="2461756" y="1967606"/>
            <a:ext cx="7749044" cy="523220"/>
          </a:xfrm>
          <a:prstGeom prst="rect">
            <a:avLst/>
          </a:prstGeom>
        </p:spPr>
        <p:txBody>
          <a:bodyPr wrap="none">
            <a:spAutoFit/>
          </a:bodyPr>
          <a:lstStyle/>
          <a:p>
            <a:r>
              <a:rPr lang="en-GB" sz="2800" dirty="0" smtClean="0">
                <a:latin typeface="+mj-lt"/>
              </a:rPr>
              <a:t>List as many as possible hazards associated with a: </a:t>
            </a:r>
            <a:endParaRPr lang="en-US" sz="2000" dirty="0">
              <a:latin typeface="+mj-lt"/>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002752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Hazards and Risk </a:t>
            </a:r>
            <a:r>
              <a:rPr lang="en-GB" sz="2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a:t>
            </a:r>
            <a:endParaRPr lang="en-GB"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76250" y="109165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graphicFrame>
        <p:nvGraphicFramePr>
          <p:cNvPr id="3" name="Tabel 2"/>
          <p:cNvGraphicFramePr>
            <a:graphicFrameLocks noGrp="1"/>
          </p:cNvGraphicFramePr>
          <p:nvPr>
            <p:extLst>
              <p:ext uri="{D42A27DB-BD31-4B8C-83A1-F6EECF244321}">
                <p14:modId xmlns:p14="http://schemas.microsoft.com/office/powerpoint/2010/main" val="3962572386"/>
              </p:ext>
            </p:extLst>
          </p:nvPr>
        </p:nvGraphicFramePr>
        <p:xfrm>
          <a:off x="1090587" y="1456105"/>
          <a:ext cx="10106718" cy="4169493"/>
        </p:xfrm>
        <a:graphic>
          <a:graphicData uri="http://schemas.openxmlformats.org/drawingml/2006/table">
            <a:tbl>
              <a:tblPr firstRow="1" bandRow="1">
                <a:tableStyleId>{5C22544A-7EE6-4342-B048-85BDC9FD1C3A}</a:tableStyleId>
              </a:tblPr>
              <a:tblGrid>
                <a:gridCol w="2646240"/>
                <a:gridCol w="3247401"/>
                <a:gridCol w="1999716"/>
                <a:gridCol w="2213361"/>
              </a:tblGrid>
              <a:tr h="786213">
                <a:tc>
                  <a:txBody>
                    <a:bodyPr/>
                    <a:lstStyle/>
                    <a:p>
                      <a:endParaRPr lang="en-US" dirty="0"/>
                    </a:p>
                  </a:txBody>
                  <a:tcPr anchor="ctr">
                    <a:solidFill>
                      <a:schemeClr val="bg1"/>
                    </a:solidFill>
                  </a:tcPr>
                </a:tc>
                <a:tc>
                  <a:txBody>
                    <a:bodyPr/>
                    <a:lstStyle/>
                    <a:p>
                      <a:pPr algn="ctr"/>
                      <a:r>
                        <a:rPr lang="en-US" sz="2000" dirty="0" smtClean="0"/>
                        <a:t>hazard</a:t>
                      </a:r>
                      <a:endParaRPr lang="en-US" sz="2000" dirty="0"/>
                    </a:p>
                  </a:txBody>
                  <a:tcPr anchor="ctr"/>
                </a:tc>
                <a:tc>
                  <a:txBody>
                    <a:bodyPr/>
                    <a:lstStyle/>
                    <a:p>
                      <a:pPr algn="ctr"/>
                      <a:r>
                        <a:rPr lang="en-US" sz="2000" dirty="0" smtClean="0"/>
                        <a:t>how likely is it to happen (*)</a:t>
                      </a:r>
                      <a:endParaRPr lang="en-US" sz="2000" dirty="0"/>
                    </a:p>
                  </a:txBody>
                  <a:tcPr anchor="ctr"/>
                </a:tc>
                <a:tc>
                  <a:txBody>
                    <a:bodyPr/>
                    <a:lstStyle/>
                    <a:p>
                      <a:pPr algn="ctr"/>
                      <a:r>
                        <a:rPr lang="en-US" sz="2000" dirty="0" smtClean="0"/>
                        <a:t>how bad</a:t>
                      </a:r>
                      <a:r>
                        <a:rPr lang="en-US" sz="2000" baseline="0" dirty="0" smtClean="0"/>
                        <a:t> is it when it happens (*)</a:t>
                      </a:r>
                      <a:endParaRPr lang="en-US" sz="2000" dirty="0"/>
                    </a:p>
                  </a:txBody>
                  <a:tcPr anchor="ctr"/>
                </a:tc>
              </a:tr>
              <a:tr h="185420">
                <a:tc>
                  <a:txBody>
                    <a:bodyPr/>
                    <a:lstStyle/>
                    <a:p>
                      <a:r>
                        <a:rPr lang="en-US" sz="2000" dirty="0" smtClean="0"/>
                        <a:t>Injection needle</a:t>
                      </a:r>
                      <a:endParaRPr lang="en-US" sz="2000" dirty="0"/>
                    </a:p>
                  </a:txBody>
                  <a:tcPr anchor="ctr"/>
                </a:tc>
                <a:tc>
                  <a:txBody>
                    <a:bodyPr/>
                    <a:lstStyle/>
                    <a:p>
                      <a:pPr algn="ctr"/>
                      <a:r>
                        <a:rPr lang="en-US" sz="2000" dirty="0" smtClean="0"/>
                        <a:t>unintended</a:t>
                      </a:r>
                      <a:r>
                        <a:rPr lang="en-US" sz="2000" baseline="0" dirty="0" smtClean="0"/>
                        <a:t> </a:t>
                      </a:r>
                      <a:r>
                        <a:rPr lang="en-US" sz="2000" dirty="0" smtClean="0"/>
                        <a:t>puncture</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r h="185420">
                <a:tc>
                  <a:txBody>
                    <a:bodyPr/>
                    <a:lstStyle/>
                    <a:p>
                      <a:endParaRPr lang="en-US" sz="2000" dirty="0"/>
                    </a:p>
                  </a:txBody>
                  <a:tcPr anchor="ctr"/>
                </a:tc>
                <a:tc>
                  <a:txBody>
                    <a:bodyPr/>
                    <a:lstStyle/>
                    <a:p>
                      <a:pPr algn="ctr"/>
                      <a:r>
                        <a:rPr lang="en-US" sz="2000" dirty="0" smtClean="0"/>
                        <a:t>infection if</a:t>
                      </a:r>
                      <a:r>
                        <a:rPr lang="en-US" sz="2000" baseline="0" dirty="0" smtClean="0"/>
                        <a:t> </a:t>
                      </a:r>
                      <a:r>
                        <a:rPr lang="en-US" sz="2000" dirty="0" smtClean="0"/>
                        <a:t>non-sterile</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r h="185420">
                <a:tc>
                  <a:txBody>
                    <a:bodyPr/>
                    <a:lstStyle/>
                    <a:p>
                      <a:r>
                        <a:rPr lang="en-US" sz="2000" dirty="0" smtClean="0"/>
                        <a:t>Suction</a:t>
                      </a:r>
                      <a:r>
                        <a:rPr lang="en-US" sz="2000" baseline="0" dirty="0" smtClean="0"/>
                        <a:t> machine</a:t>
                      </a:r>
                      <a:endParaRPr lang="en-US" sz="2000" dirty="0"/>
                    </a:p>
                  </a:txBody>
                  <a:tcPr anchor="ctr"/>
                </a:tc>
                <a:tc>
                  <a:txBody>
                    <a:bodyPr/>
                    <a:lstStyle/>
                    <a:p>
                      <a:pPr algn="ctr"/>
                      <a:r>
                        <a:rPr lang="en-US" sz="2000" dirty="0" smtClean="0"/>
                        <a:t>over-suction</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r h="370840">
                <a:tc>
                  <a:txBody>
                    <a:bodyPr/>
                    <a:lstStyle/>
                    <a:p>
                      <a:r>
                        <a:rPr lang="en-US" sz="2000" dirty="0" smtClean="0"/>
                        <a:t>Blood</a:t>
                      </a:r>
                      <a:r>
                        <a:rPr lang="en-US" sz="2000" baseline="0" dirty="0" smtClean="0"/>
                        <a:t> pressure machine</a:t>
                      </a:r>
                      <a:endParaRPr lang="en-US" sz="2000" dirty="0"/>
                    </a:p>
                  </a:txBody>
                  <a:tcPr anchor="ctr"/>
                </a:tc>
                <a:tc>
                  <a:txBody>
                    <a:bodyPr/>
                    <a:lstStyle/>
                    <a:p>
                      <a:pPr algn="ctr"/>
                      <a:r>
                        <a:rPr lang="en-US" sz="2000" dirty="0" smtClean="0"/>
                        <a:t>mercury spill</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r h="370840">
                <a:tc>
                  <a:txBody>
                    <a:bodyPr/>
                    <a:lstStyle/>
                    <a:p>
                      <a:r>
                        <a:rPr lang="en-US" sz="2000" dirty="0" err="1" smtClean="0"/>
                        <a:t>Anaesthesia</a:t>
                      </a:r>
                      <a:r>
                        <a:rPr lang="en-US" sz="2000" baseline="0" dirty="0" smtClean="0"/>
                        <a:t> machine</a:t>
                      </a:r>
                      <a:endParaRPr lang="en-US" sz="2000" dirty="0"/>
                    </a:p>
                  </a:txBody>
                  <a:tcPr anchor="ctr"/>
                </a:tc>
                <a:tc>
                  <a:txBody>
                    <a:bodyPr/>
                    <a:lstStyle/>
                    <a:p>
                      <a:pPr algn="ctr"/>
                      <a:r>
                        <a:rPr lang="en-US" sz="2000" dirty="0" smtClean="0"/>
                        <a:t>wrong dose administered</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r h="185420">
                <a:tc>
                  <a:txBody>
                    <a:bodyPr/>
                    <a:lstStyle/>
                    <a:p>
                      <a:r>
                        <a:rPr lang="en-US" sz="2000" dirty="0" smtClean="0"/>
                        <a:t>X-ray</a:t>
                      </a:r>
                      <a:r>
                        <a:rPr lang="en-US" sz="2000" baseline="0" dirty="0" smtClean="0"/>
                        <a:t> machine</a:t>
                      </a:r>
                      <a:endParaRPr lang="en-US" sz="2000" dirty="0"/>
                    </a:p>
                  </a:txBody>
                  <a:tcPr anchor="ctr"/>
                </a:tc>
                <a:tc>
                  <a:txBody>
                    <a:bodyPr/>
                    <a:lstStyle/>
                    <a:p>
                      <a:pPr algn="ctr"/>
                      <a:r>
                        <a:rPr lang="en-US" sz="2000" dirty="0" smtClean="0"/>
                        <a:t>patient</a:t>
                      </a:r>
                      <a:r>
                        <a:rPr lang="en-US" sz="2000" baseline="0" dirty="0" smtClean="0"/>
                        <a:t> </a:t>
                      </a:r>
                      <a:r>
                        <a:rPr lang="en-US" sz="2000" dirty="0" smtClean="0"/>
                        <a:t>damage from X-ray</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r h="185420">
                <a:tc>
                  <a:txBody>
                    <a:bodyPr/>
                    <a:lstStyle/>
                    <a:p>
                      <a:r>
                        <a:rPr lang="en-US" sz="2000" dirty="0" smtClean="0"/>
                        <a:t>ECG machine</a:t>
                      </a:r>
                      <a:endParaRPr lang="en-US" sz="2000" dirty="0"/>
                    </a:p>
                  </a:txBody>
                  <a:tcPr anchor="ctr"/>
                </a:tc>
                <a:tc>
                  <a:txBody>
                    <a:bodyPr/>
                    <a:lstStyle/>
                    <a:p>
                      <a:pPr algn="ctr"/>
                      <a:r>
                        <a:rPr lang="en-US" sz="2000" dirty="0" smtClean="0"/>
                        <a:t>electrical</a:t>
                      </a:r>
                      <a:r>
                        <a:rPr lang="en-US" sz="2000" baseline="0" dirty="0" smtClean="0"/>
                        <a:t> shock through grounding error</a:t>
                      </a:r>
                      <a:endParaRPr lang="en-US" sz="2000" dirty="0"/>
                    </a:p>
                  </a:txBody>
                  <a:tcPr anchor="ctr"/>
                </a:tc>
                <a:tc>
                  <a:txBody>
                    <a:bodyPr/>
                    <a:lstStyle/>
                    <a:p>
                      <a:pPr algn="ctr"/>
                      <a:r>
                        <a:rPr lang="en-US" sz="2000" dirty="0" smtClean="0"/>
                        <a:t>+</a:t>
                      </a:r>
                      <a:endParaRPr lang="en-US" sz="2000" dirty="0"/>
                    </a:p>
                  </a:txBody>
                  <a:tcPr anchor="ctr"/>
                </a:tc>
                <a:tc>
                  <a:txBody>
                    <a:bodyPr/>
                    <a:lstStyle/>
                    <a:p>
                      <a:pPr algn="ctr"/>
                      <a:r>
                        <a:rPr lang="en-US" sz="2000" dirty="0" smtClean="0"/>
                        <a:t>++++</a:t>
                      </a:r>
                      <a:endParaRPr lang="en-US" sz="2000" dirty="0"/>
                    </a:p>
                  </a:txBody>
                  <a:tcPr anchor="ctr"/>
                </a:tc>
              </a:tr>
            </a:tbl>
          </a:graphicData>
        </a:graphic>
      </p:graphicFrame>
      <p:sp>
        <p:nvSpPr>
          <p:cNvPr id="16" name="Tekstvak 15"/>
          <p:cNvSpPr txBox="1"/>
          <p:nvPr/>
        </p:nvSpPr>
        <p:spPr>
          <a:xfrm>
            <a:off x="7092783" y="5852788"/>
            <a:ext cx="4104522" cy="369332"/>
          </a:xfrm>
          <a:prstGeom prst="rect">
            <a:avLst/>
          </a:prstGeom>
          <a:solidFill>
            <a:schemeClr val="bg2"/>
          </a:solidFill>
          <a:ln>
            <a:solidFill>
              <a:srgbClr val="7030A0"/>
            </a:solidFill>
          </a:ln>
        </p:spPr>
        <p:txBody>
          <a:bodyPr wrap="none" rtlCol="0">
            <a:spAutoFit/>
          </a:bodyPr>
          <a:lstStyle>
            <a:defPPr>
              <a:defRPr lang="en-US"/>
            </a:defPPr>
            <a:lvl1pPr>
              <a:defRPr b="1">
                <a:latin typeface="+mj-lt"/>
              </a:defRPr>
            </a:lvl1pPr>
          </a:lstStyle>
          <a:p>
            <a:r>
              <a:rPr lang="en-US" dirty="0" smtClean="0"/>
              <a:t>There are usually many hazards per device!</a:t>
            </a:r>
            <a:endParaRPr lang="en-US"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8135044" y="1086773"/>
            <a:ext cx="1829732" cy="369332"/>
          </a:xfrm>
          <a:prstGeom prst="rect">
            <a:avLst/>
          </a:prstGeom>
          <a:noFill/>
        </p:spPr>
        <p:txBody>
          <a:bodyPr wrap="none" rtlCol="0">
            <a:spAutoFit/>
          </a:bodyPr>
          <a:lstStyle/>
          <a:p>
            <a:r>
              <a:rPr lang="en-US" dirty="0" smtClean="0"/>
              <a:t>(*) examples only</a:t>
            </a:r>
            <a:endParaRPr lang="en-US" dirty="0"/>
          </a:p>
        </p:txBody>
      </p:sp>
    </p:spTree>
    <p:extLst>
      <p:ext uri="{BB962C8B-B14F-4D97-AF65-F5344CB8AC3E}">
        <p14:creationId xmlns:p14="http://schemas.microsoft.com/office/powerpoint/2010/main" val="2667052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is a Risk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anagement issue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Rechthoek 2"/>
          <p:cNvSpPr/>
          <p:nvPr/>
        </p:nvSpPr>
        <p:spPr>
          <a:xfrm>
            <a:off x="3860507" y="2179221"/>
            <a:ext cx="7246737" cy="2154436"/>
          </a:xfrm>
          <a:prstGeom prst="rect">
            <a:avLst/>
          </a:prstGeom>
        </p:spPr>
        <p:txBody>
          <a:bodyPr wrap="square">
            <a:spAutoFit/>
          </a:bodyPr>
          <a:lstStyle/>
          <a:p>
            <a:r>
              <a:rPr lang="en-GB" sz="2000" dirty="0" smtClean="0">
                <a:latin typeface="+mj-lt"/>
              </a:rPr>
              <a:t>Starting points to consider medical device safety: </a:t>
            </a:r>
          </a:p>
          <a:p>
            <a:endParaRPr lang="en-GB" sz="1400" dirty="0" smtClean="0">
              <a:latin typeface="+mj-lt"/>
            </a:endParaRPr>
          </a:p>
          <a:p>
            <a:pPr marL="800100" lvl="1" indent="-342900">
              <a:buFont typeface="Arial" panose="020B0604020202020204" pitchFamily="34" charset="0"/>
              <a:buChar char="•"/>
            </a:pPr>
            <a:r>
              <a:rPr lang="en-GB" sz="2000" dirty="0" smtClean="0">
                <a:latin typeface="+mj-lt"/>
              </a:rPr>
              <a:t>Absolute </a:t>
            </a:r>
            <a:r>
              <a:rPr lang="en-GB" sz="2000" dirty="0">
                <a:latin typeface="+mj-lt"/>
              </a:rPr>
              <a:t>safety cannot be guaranteed</a:t>
            </a:r>
          </a:p>
          <a:p>
            <a:pPr marL="800100" lvl="1" indent="-342900">
              <a:buFont typeface="Arial" panose="020B0604020202020204" pitchFamily="34" charset="0"/>
              <a:buChar char="•"/>
            </a:pPr>
            <a:r>
              <a:rPr lang="en-GB" sz="2000" dirty="0" smtClean="0">
                <a:latin typeface="+mj-lt"/>
              </a:rPr>
              <a:t>It </a:t>
            </a:r>
            <a:r>
              <a:rPr lang="en-GB" sz="2000" dirty="0">
                <a:latin typeface="+mj-lt"/>
              </a:rPr>
              <a:t>is a risk management issue</a:t>
            </a:r>
          </a:p>
          <a:p>
            <a:pPr marL="800100" lvl="1" indent="-342900">
              <a:buFont typeface="Arial" panose="020B0604020202020204" pitchFamily="34" charset="0"/>
              <a:buChar char="•"/>
            </a:pPr>
            <a:r>
              <a:rPr lang="en-GB" sz="2000" dirty="0" smtClean="0">
                <a:latin typeface="+mj-lt"/>
              </a:rPr>
              <a:t>It </a:t>
            </a:r>
            <a:r>
              <a:rPr lang="en-GB" sz="2000" dirty="0">
                <a:latin typeface="+mj-lt"/>
              </a:rPr>
              <a:t>is closely aligned with device </a:t>
            </a:r>
            <a:r>
              <a:rPr lang="en-GB" sz="2000" dirty="0" smtClean="0">
                <a:latin typeface="+mj-lt"/>
              </a:rPr>
              <a:t>effectiveness / performance</a:t>
            </a:r>
            <a:endParaRPr lang="en-GB" sz="2000" dirty="0">
              <a:latin typeface="+mj-lt"/>
            </a:endParaRPr>
          </a:p>
          <a:p>
            <a:pPr marL="800100" lvl="1" indent="-342900">
              <a:buFont typeface="Arial" panose="020B0604020202020204" pitchFamily="34" charset="0"/>
              <a:buChar char="•"/>
            </a:pPr>
            <a:r>
              <a:rPr lang="en-GB" sz="2000" dirty="0" smtClean="0">
                <a:latin typeface="+mj-lt"/>
              </a:rPr>
              <a:t>It </a:t>
            </a:r>
            <a:r>
              <a:rPr lang="en-GB" sz="2000" dirty="0">
                <a:latin typeface="+mj-lt"/>
              </a:rPr>
              <a:t>must be considered throughout the life span of the device</a:t>
            </a:r>
          </a:p>
          <a:p>
            <a:pPr marL="800100" lvl="1" indent="-342900">
              <a:buFont typeface="Arial" panose="020B0604020202020204" pitchFamily="34" charset="0"/>
              <a:buChar char="•"/>
            </a:pPr>
            <a:r>
              <a:rPr lang="en-GB" sz="2000" dirty="0" smtClean="0">
                <a:latin typeface="+mj-lt"/>
              </a:rPr>
              <a:t>It </a:t>
            </a:r>
            <a:r>
              <a:rPr lang="en-GB" sz="2000" dirty="0">
                <a:latin typeface="+mj-lt"/>
              </a:rPr>
              <a:t>requires shared responsibility among the stakeholders</a:t>
            </a:r>
            <a:endParaRPr lang="en-US" sz="2000" dirty="0">
              <a:latin typeface="+mj-lt"/>
            </a:endParaRPr>
          </a:p>
        </p:txBody>
      </p:sp>
      <p:pic>
        <p:nvPicPr>
          <p:cNvPr id="4" name="Afbeelding 3"/>
          <p:cNvPicPr>
            <a:picLocks noChangeAspect="1"/>
          </p:cNvPicPr>
          <p:nvPr/>
        </p:nvPicPr>
        <p:blipFill>
          <a:blip r:embed="rId2"/>
          <a:stretch>
            <a:fillRect/>
          </a:stretch>
        </p:blipFill>
        <p:spPr>
          <a:xfrm>
            <a:off x="476250" y="1684330"/>
            <a:ext cx="2944623" cy="2822693"/>
          </a:xfrm>
          <a:prstGeom prst="rect">
            <a:avLst/>
          </a:prstGeom>
        </p:spPr>
      </p:pic>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545843" y="5007993"/>
            <a:ext cx="11196079" cy="1015663"/>
          </a:xfrm>
          <a:prstGeom prst="rect">
            <a:avLst/>
          </a:prstGeom>
        </p:spPr>
        <p:txBody>
          <a:bodyPr wrap="square">
            <a:spAutoFit/>
          </a:bodyPr>
          <a:lstStyle/>
          <a:p>
            <a:pPr algn="ctr"/>
            <a:r>
              <a:rPr lang="en-GB" sz="2000" dirty="0" smtClean="0">
                <a:latin typeface="+mj-lt"/>
              </a:rPr>
              <a:t>A ‘trade-off’ example </a:t>
            </a:r>
            <a:r>
              <a:rPr lang="en-GB" sz="2000" dirty="0">
                <a:latin typeface="+mj-lt"/>
              </a:rPr>
              <a:t>is </a:t>
            </a:r>
            <a:r>
              <a:rPr lang="en-GB" sz="2000" dirty="0" smtClean="0">
                <a:latin typeface="+mj-lt"/>
              </a:rPr>
              <a:t>blood transfusion. </a:t>
            </a:r>
            <a:r>
              <a:rPr lang="en-GB" sz="2000" dirty="0">
                <a:latin typeface="+mj-lt"/>
              </a:rPr>
              <a:t>I</a:t>
            </a:r>
            <a:r>
              <a:rPr lang="en-GB" sz="2000" dirty="0" smtClean="0">
                <a:latin typeface="+mj-lt"/>
              </a:rPr>
              <a:t>n </a:t>
            </a:r>
            <a:r>
              <a:rPr lang="en-GB" sz="2000" dirty="0">
                <a:latin typeface="+mj-lt"/>
              </a:rPr>
              <a:t>recent years, to reduce the risk of transmissible infection in the blood supply, donors with only a small probability of infection have been excluded. </a:t>
            </a:r>
            <a:r>
              <a:rPr lang="en-GB" sz="2000" dirty="0" smtClean="0">
                <a:latin typeface="+mj-lt"/>
              </a:rPr>
              <a:t>The </a:t>
            </a:r>
            <a:r>
              <a:rPr lang="en-GB" sz="2000" dirty="0">
                <a:latin typeface="+mj-lt"/>
              </a:rPr>
              <a:t>result has been a critical shortage of blood for other lifesaving purposes, with a broad impact on patient care</a:t>
            </a:r>
            <a:r>
              <a:rPr lang="en-GB" sz="2000" dirty="0" smtClean="0">
                <a:latin typeface="+mj-lt"/>
              </a:rPr>
              <a:t>.</a:t>
            </a:r>
            <a:endParaRPr lang="en-US" sz="2000" dirty="0">
              <a:latin typeface="+mj-lt"/>
            </a:endParaRPr>
          </a:p>
        </p:txBody>
      </p:sp>
    </p:spTree>
    <p:extLst>
      <p:ext uri="{BB962C8B-B14F-4D97-AF65-F5344CB8AC3E}">
        <p14:creationId xmlns:p14="http://schemas.microsoft.com/office/powerpoint/2010/main" val="28357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866775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Risk/benefit ratio for medical equipment</a:t>
            </a: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Rechthoek 2"/>
          <p:cNvSpPr/>
          <p:nvPr/>
        </p:nvSpPr>
        <p:spPr>
          <a:xfrm>
            <a:off x="705045" y="2748034"/>
            <a:ext cx="10874505" cy="3339376"/>
          </a:xfrm>
          <a:prstGeom prst="rect">
            <a:avLst/>
          </a:prstGeom>
        </p:spPr>
        <p:txBody>
          <a:bodyPr wrap="square">
            <a:spAutoFit/>
          </a:bodyPr>
          <a:lstStyle/>
          <a:p>
            <a:r>
              <a:rPr lang="en-GB" sz="2000" b="1" dirty="0" smtClean="0">
                <a:solidFill>
                  <a:srgbClr val="7030A0"/>
                </a:solidFill>
                <a:latin typeface="+mj-lt"/>
              </a:rPr>
              <a:t>Medical </a:t>
            </a:r>
            <a:r>
              <a:rPr lang="en-GB" sz="2000" b="1" dirty="0">
                <a:solidFill>
                  <a:srgbClr val="7030A0"/>
                </a:solidFill>
                <a:latin typeface="+mj-lt"/>
              </a:rPr>
              <a:t>devices should be designed and manufactured in such a way </a:t>
            </a:r>
            <a:r>
              <a:rPr lang="en-GB" sz="2000" b="1" dirty="0" smtClean="0">
                <a:solidFill>
                  <a:srgbClr val="7030A0"/>
                </a:solidFill>
                <a:latin typeface="+mj-lt"/>
              </a:rPr>
              <a:t>that: </a:t>
            </a:r>
          </a:p>
          <a:p>
            <a:pPr marL="800100" lvl="1" indent="-342900">
              <a:buFont typeface="Arial" panose="020B0604020202020204" pitchFamily="34" charset="0"/>
              <a:buChar char="•"/>
            </a:pPr>
            <a:r>
              <a:rPr lang="en-GB" sz="2000" dirty="0" smtClean="0">
                <a:latin typeface="+mj-lt"/>
              </a:rPr>
              <a:t>when used </a:t>
            </a:r>
            <a:r>
              <a:rPr lang="en-GB" sz="2000" dirty="0">
                <a:latin typeface="+mj-lt"/>
              </a:rPr>
              <a:t>under the conditions and for the purposes intended and,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where </a:t>
            </a:r>
            <a:r>
              <a:rPr lang="en-GB" sz="2000" dirty="0">
                <a:latin typeface="+mj-lt"/>
              </a:rPr>
              <a:t>applicable, </a:t>
            </a:r>
            <a:r>
              <a:rPr lang="en-GB" sz="2000" dirty="0" smtClean="0">
                <a:latin typeface="+mj-lt"/>
              </a:rPr>
              <a:t>by virtue </a:t>
            </a:r>
            <a:r>
              <a:rPr lang="en-GB" sz="2000" dirty="0">
                <a:latin typeface="+mj-lt"/>
              </a:rPr>
              <a:t>of the technical knowledge, experience, education or training of </a:t>
            </a:r>
            <a:r>
              <a:rPr lang="en-GB" sz="2000" dirty="0" smtClean="0">
                <a:latin typeface="+mj-lt"/>
              </a:rPr>
              <a:t>the intended users</a:t>
            </a:r>
            <a:r>
              <a:rPr lang="en-GB" sz="2000" dirty="0">
                <a:latin typeface="+mj-lt"/>
              </a:rPr>
              <a:t>, </a:t>
            </a:r>
            <a:endParaRPr lang="en-GB" sz="2000" dirty="0" smtClean="0">
              <a:latin typeface="+mj-lt"/>
            </a:endParaRPr>
          </a:p>
          <a:p>
            <a:pPr marL="800100" lvl="1" indent="-342900">
              <a:buFont typeface="Arial" panose="020B0604020202020204" pitchFamily="34" charset="0"/>
              <a:buChar char="•"/>
            </a:pPr>
            <a:endParaRPr lang="en-GB" sz="1050" dirty="0" smtClean="0">
              <a:latin typeface="+mj-lt"/>
            </a:endParaRPr>
          </a:p>
          <a:p>
            <a:pPr algn="ctr"/>
            <a:r>
              <a:rPr lang="en-GB" sz="2000" b="1" dirty="0" smtClean="0">
                <a:solidFill>
                  <a:srgbClr val="7030A0"/>
                </a:solidFill>
                <a:latin typeface="+mj-lt"/>
              </a:rPr>
              <a:t>they </a:t>
            </a:r>
            <a:r>
              <a:rPr lang="en-GB" sz="2000" b="1" dirty="0">
                <a:solidFill>
                  <a:srgbClr val="7030A0"/>
                </a:solidFill>
                <a:latin typeface="+mj-lt"/>
              </a:rPr>
              <a:t>will not compromise the clinical condition or the safety of patients, </a:t>
            </a:r>
            <a:r>
              <a:rPr lang="en-GB" sz="2000" b="1" dirty="0" smtClean="0">
                <a:solidFill>
                  <a:srgbClr val="7030A0"/>
                </a:solidFill>
                <a:latin typeface="+mj-lt"/>
              </a:rPr>
              <a:t>or the </a:t>
            </a:r>
            <a:r>
              <a:rPr lang="en-GB" sz="2000" b="1" dirty="0">
                <a:solidFill>
                  <a:srgbClr val="7030A0"/>
                </a:solidFill>
                <a:latin typeface="+mj-lt"/>
              </a:rPr>
              <a:t>safety and health of users</a:t>
            </a:r>
            <a:r>
              <a:rPr lang="en-GB" sz="2000" dirty="0">
                <a:solidFill>
                  <a:srgbClr val="7030A0"/>
                </a:solidFill>
                <a:latin typeface="+mj-lt"/>
              </a:rPr>
              <a:t> </a:t>
            </a:r>
            <a:r>
              <a:rPr lang="en-GB" sz="2000" dirty="0">
                <a:latin typeface="+mj-lt"/>
              </a:rPr>
              <a:t>or, where applicable, other persons, </a:t>
            </a:r>
            <a:endParaRPr lang="en-GB" sz="2000" dirty="0" smtClean="0">
              <a:latin typeface="+mj-lt"/>
            </a:endParaRPr>
          </a:p>
          <a:p>
            <a:endParaRPr lang="en-GB" sz="2000" dirty="0">
              <a:latin typeface="+mj-lt"/>
            </a:endParaRPr>
          </a:p>
          <a:p>
            <a:r>
              <a:rPr lang="en-GB" sz="2000" dirty="0" smtClean="0">
                <a:latin typeface="+mj-lt"/>
              </a:rPr>
              <a:t>provided </a:t>
            </a:r>
            <a:r>
              <a:rPr lang="en-GB" sz="2000" dirty="0">
                <a:latin typeface="+mj-lt"/>
              </a:rPr>
              <a:t>that </a:t>
            </a:r>
            <a:r>
              <a:rPr lang="en-GB" sz="2000" dirty="0" smtClean="0">
                <a:latin typeface="+mj-lt"/>
              </a:rPr>
              <a:t>any risks </a:t>
            </a:r>
            <a:r>
              <a:rPr lang="en-GB" sz="2000" dirty="0">
                <a:latin typeface="+mj-lt"/>
              </a:rPr>
              <a:t>which may be associated with their use constitute </a:t>
            </a:r>
            <a:endParaRPr lang="en-GB" sz="2000" dirty="0" smtClean="0">
              <a:latin typeface="+mj-lt"/>
            </a:endParaRPr>
          </a:p>
          <a:p>
            <a:pPr marL="800100" lvl="1" indent="-342900">
              <a:buFont typeface="Arial" panose="020B0604020202020204" pitchFamily="34" charset="0"/>
              <a:buChar char="•"/>
            </a:pPr>
            <a:r>
              <a:rPr lang="en-GB" sz="2000" b="1" dirty="0" smtClean="0">
                <a:solidFill>
                  <a:srgbClr val="7030A0"/>
                </a:solidFill>
                <a:latin typeface="+mj-lt"/>
              </a:rPr>
              <a:t>acceptable </a:t>
            </a:r>
            <a:r>
              <a:rPr lang="en-GB" sz="2000" b="1" dirty="0">
                <a:solidFill>
                  <a:srgbClr val="7030A0"/>
                </a:solidFill>
                <a:latin typeface="+mj-lt"/>
              </a:rPr>
              <a:t>risks when </a:t>
            </a:r>
            <a:r>
              <a:rPr lang="en-GB" sz="2000" b="1" dirty="0" smtClean="0">
                <a:solidFill>
                  <a:srgbClr val="7030A0"/>
                </a:solidFill>
                <a:latin typeface="+mj-lt"/>
              </a:rPr>
              <a:t>weighed against </a:t>
            </a:r>
            <a:r>
              <a:rPr lang="en-GB" sz="2000" b="1" dirty="0">
                <a:solidFill>
                  <a:srgbClr val="7030A0"/>
                </a:solidFill>
                <a:latin typeface="+mj-lt"/>
              </a:rPr>
              <a:t>the benefits to the patient</a:t>
            </a:r>
            <a:r>
              <a:rPr lang="en-GB" sz="2000" dirty="0">
                <a:latin typeface="+mj-lt"/>
              </a:rPr>
              <a:t> and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are </a:t>
            </a:r>
            <a:r>
              <a:rPr lang="en-GB" sz="2000" dirty="0">
                <a:latin typeface="+mj-lt"/>
              </a:rPr>
              <a:t>compatible with </a:t>
            </a:r>
            <a:r>
              <a:rPr lang="en-GB" sz="2000" b="1" dirty="0">
                <a:solidFill>
                  <a:srgbClr val="7030A0"/>
                </a:solidFill>
                <a:latin typeface="+mj-lt"/>
              </a:rPr>
              <a:t>a high level of </a:t>
            </a:r>
            <a:r>
              <a:rPr lang="en-GB" sz="2000" b="1" dirty="0" smtClean="0">
                <a:solidFill>
                  <a:srgbClr val="7030A0"/>
                </a:solidFill>
                <a:latin typeface="+mj-lt"/>
              </a:rPr>
              <a:t>protection </a:t>
            </a:r>
            <a:r>
              <a:rPr lang="en-US" sz="2000" b="1" dirty="0" smtClean="0">
                <a:solidFill>
                  <a:srgbClr val="7030A0"/>
                </a:solidFill>
                <a:latin typeface="+mj-lt"/>
              </a:rPr>
              <a:t>of </a:t>
            </a:r>
            <a:r>
              <a:rPr lang="en-US" sz="2000" b="1" dirty="0">
                <a:solidFill>
                  <a:srgbClr val="7030A0"/>
                </a:solidFill>
                <a:latin typeface="+mj-lt"/>
              </a:rPr>
              <a:t>health and safety</a:t>
            </a:r>
            <a:r>
              <a:rPr lang="en-US" sz="2000" dirty="0">
                <a:latin typeface="+mj-lt"/>
              </a:rPr>
              <a:t>.</a:t>
            </a:r>
          </a:p>
        </p:txBody>
      </p:sp>
      <p:sp>
        <p:nvSpPr>
          <p:cNvPr id="4" name="Rechthoek 3"/>
          <p:cNvSpPr/>
          <p:nvPr/>
        </p:nvSpPr>
        <p:spPr>
          <a:xfrm>
            <a:off x="1803242" y="1456672"/>
            <a:ext cx="7611533" cy="1015663"/>
          </a:xfrm>
          <a:prstGeom prst="rect">
            <a:avLst/>
          </a:prstGeom>
        </p:spPr>
        <p:txBody>
          <a:bodyPr wrap="square">
            <a:spAutoFit/>
          </a:bodyPr>
          <a:lstStyle/>
          <a:p>
            <a:pPr lvl="0" algn="ctr"/>
            <a:r>
              <a:rPr lang="en-GB" sz="2000" dirty="0">
                <a:solidFill>
                  <a:srgbClr val="000000"/>
                </a:solidFill>
                <a:latin typeface="Calibri Light" panose="020F0302020204030204"/>
              </a:rPr>
              <a:t>The first requirement of the </a:t>
            </a:r>
            <a:endParaRPr lang="en-GB" sz="2000" dirty="0" smtClean="0">
              <a:solidFill>
                <a:srgbClr val="000000"/>
              </a:solidFill>
              <a:latin typeface="Calibri Light" panose="020F0302020204030204"/>
            </a:endParaRPr>
          </a:p>
          <a:p>
            <a:pPr lvl="0" algn="ctr"/>
            <a:r>
              <a:rPr lang="en-GB" sz="2000" b="1" dirty="0" smtClean="0">
                <a:solidFill>
                  <a:srgbClr val="7030A0"/>
                </a:solidFill>
                <a:latin typeface="Calibri Light" panose="020F0302020204030204"/>
              </a:rPr>
              <a:t>“</a:t>
            </a:r>
            <a:r>
              <a:rPr lang="en-GB" sz="2000" b="1" dirty="0">
                <a:solidFill>
                  <a:srgbClr val="7030A0"/>
                </a:solidFill>
                <a:latin typeface="Calibri Light" panose="020F0302020204030204"/>
              </a:rPr>
              <a:t>Essential principles of safety and performance of </a:t>
            </a:r>
            <a:r>
              <a:rPr lang="en-GB" sz="2000" b="1" dirty="0" smtClean="0">
                <a:solidFill>
                  <a:srgbClr val="7030A0"/>
                </a:solidFill>
                <a:latin typeface="Calibri Light" panose="020F0302020204030204"/>
              </a:rPr>
              <a:t>medical devices</a:t>
            </a:r>
            <a:r>
              <a:rPr lang="en-GB" sz="2000" b="1" dirty="0">
                <a:solidFill>
                  <a:srgbClr val="7030A0"/>
                </a:solidFill>
                <a:latin typeface="Calibri Light" panose="020F0302020204030204"/>
              </a:rPr>
              <a:t>” </a:t>
            </a:r>
            <a:endParaRPr lang="en-GB" sz="2000" b="1" dirty="0" smtClean="0">
              <a:solidFill>
                <a:srgbClr val="7030A0"/>
              </a:solidFill>
              <a:latin typeface="Calibri Light" panose="020F0302020204030204"/>
            </a:endParaRPr>
          </a:p>
          <a:p>
            <a:pPr lvl="0" algn="ctr"/>
            <a:r>
              <a:rPr lang="en-GB" sz="2000" dirty="0" smtClean="0">
                <a:solidFill>
                  <a:srgbClr val="000000"/>
                </a:solidFill>
                <a:latin typeface="Calibri Light" panose="020F0302020204030204"/>
              </a:rPr>
              <a:t>recommended </a:t>
            </a:r>
            <a:r>
              <a:rPr lang="en-GB" sz="2000" dirty="0">
                <a:solidFill>
                  <a:srgbClr val="000000"/>
                </a:solidFill>
                <a:latin typeface="Calibri Light" panose="020F0302020204030204"/>
              </a:rPr>
              <a:t>by the GHTF (SG1-N020R5) states </a:t>
            </a:r>
            <a:r>
              <a:rPr lang="en-US" sz="2000" dirty="0">
                <a:solidFill>
                  <a:srgbClr val="000000"/>
                </a:solidFill>
                <a:latin typeface="Calibri Light" panose="020F0302020204030204"/>
              </a:rPr>
              <a:t>that:</a:t>
            </a: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5" name="Afbeelding 4"/>
          <p:cNvPicPr>
            <a:picLocks noChangeAspect="1"/>
          </p:cNvPicPr>
          <p:nvPr/>
        </p:nvPicPr>
        <p:blipFill>
          <a:blip r:embed="rId2"/>
          <a:stretch>
            <a:fillRect/>
          </a:stretch>
        </p:blipFill>
        <p:spPr>
          <a:xfrm>
            <a:off x="10114568" y="112237"/>
            <a:ext cx="2004375" cy="2004375"/>
          </a:xfrm>
          <a:prstGeom prst="rect">
            <a:avLst/>
          </a:prstGeom>
        </p:spPr>
      </p:pic>
      <p:sp>
        <p:nvSpPr>
          <p:cNvPr id="7" name="Tekstvak 6"/>
          <p:cNvSpPr txBox="1"/>
          <p:nvPr/>
        </p:nvSpPr>
        <p:spPr>
          <a:xfrm>
            <a:off x="9144000" y="2644172"/>
            <a:ext cx="2622064" cy="523220"/>
          </a:xfrm>
          <a:prstGeom prst="rect">
            <a:avLst/>
          </a:prstGeom>
          <a:noFill/>
          <a:ln>
            <a:solidFill>
              <a:srgbClr val="7030A0"/>
            </a:solidFill>
          </a:ln>
        </p:spPr>
        <p:txBody>
          <a:bodyPr wrap="none" rtlCol="0">
            <a:spAutoFit/>
          </a:bodyPr>
          <a:lstStyle/>
          <a:p>
            <a:r>
              <a:rPr lang="en-GB" sz="2800" b="1" dirty="0">
                <a:solidFill>
                  <a:srgbClr val="7030A0"/>
                </a:solidFill>
                <a:latin typeface="+mj-lt"/>
              </a:rPr>
              <a:t>and maintained!!</a:t>
            </a:r>
          </a:p>
        </p:txBody>
      </p:sp>
    </p:spTree>
    <p:extLst>
      <p:ext uri="{BB962C8B-B14F-4D97-AF65-F5344CB8AC3E}">
        <p14:creationId xmlns:p14="http://schemas.microsoft.com/office/powerpoint/2010/main" val="5969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9543649"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needs to be assessed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Rechthoek 3"/>
          <p:cNvSpPr/>
          <p:nvPr/>
        </p:nvSpPr>
        <p:spPr>
          <a:xfrm>
            <a:off x="1165733" y="1606001"/>
            <a:ext cx="10089077" cy="2769989"/>
          </a:xfrm>
          <a:prstGeom prst="rect">
            <a:avLst/>
          </a:prstGeom>
        </p:spPr>
        <p:txBody>
          <a:bodyPr wrap="square">
            <a:spAutoFit/>
          </a:bodyPr>
          <a:lstStyle/>
          <a:p>
            <a:r>
              <a:rPr lang="en-GB" sz="2000" dirty="0" smtClean="0">
                <a:latin typeface="+mj-lt"/>
              </a:rPr>
              <a:t>All </a:t>
            </a:r>
            <a:r>
              <a:rPr lang="en-GB" sz="2000" dirty="0">
                <a:latin typeface="+mj-lt"/>
              </a:rPr>
              <a:t>devices carry a certain degree of </a:t>
            </a:r>
            <a:r>
              <a:rPr lang="en-GB" sz="2000" dirty="0" smtClean="0">
                <a:latin typeface="+mj-lt"/>
              </a:rPr>
              <a:t>risk and </a:t>
            </a:r>
            <a:r>
              <a:rPr lang="en-GB" sz="2000" dirty="0">
                <a:latin typeface="+mj-lt"/>
              </a:rPr>
              <a:t>could cause problems in specific circumstances. </a:t>
            </a:r>
            <a:endParaRPr lang="en-GB" sz="2000" dirty="0" smtClean="0">
              <a:latin typeface="+mj-lt"/>
            </a:endParaRPr>
          </a:p>
          <a:p>
            <a:endParaRPr lang="en-GB" sz="1400" dirty="0" smtClean="0">
              <a:latin typeface="+mj-lt"/>
            </a:endParaRPr>
          </a:p>
          <a:p>
            <a:r>
              <a:rPr lang="en-GB" sz="2000" dirty="0" smtClean="0">
                <a:latin typeface="+mj-lt"/>
              </a:rPr>
              <a:t>Many </a:t>
            </a:r>
            <a:r>
              <a:rPr lang="en-GB" sz="2000" dirty="0">
                <a:latin typeface="+mj-lt"/>
              </a:rPr>
              <a:t>medical device problems </a:t>
            </a:r>
            <a:r>
              <a:rPr lang="en-GB" sz="2000" dirty="0" smtClean="0">
                <a:latin typeface="+mj-lt"/>
              </a:rPr>
              <a:t>cannot be </a:t>
            </a:r>
            <a:r>
              <a:rPr lang="en-GB" sz="2000" dirty="0">
                <a:latin typeface="+mj-lt"/>
              </a:rPr>
              <a:t>detected until extensive market experience is gained. </a:t>
            </a:r>
            <a:r>
              <a:rPr lang="en-GB" sz="2000" dirty="0" smtClean="0">
                <a:latin typeface="+mj-lt"/>
              </a:rPr>
              <a:t>For example:</a:t>
            </a:r>
          </a:p>
          <a:p>
            <a:pPr marL="742950" lvl="1" indent="-285750">
              <a:buFont typeface="Arial" panose="020B0604020202020204" pitchFamily="34" charset="0"/>
              <a:buChar char="•"/>
            </a:pPr>
            <a:r>
              <a:rPr lang="en-GB" sz="2000" dirty="0" smtClean="0">
                <a:latin typeface="+mj-lt"/>
              </a:rPr>
              <a:t>an </a:t>
            </a:r>
            <a:r>
              <a:rPr lang="en-GB" sz="2000" b="1" dirty="0" smtClean="0">
                <a:solidFill>
                  <a:srgbClr val="7030A0"/>
                </a:solidFill>
                <a:latin typeface="+mj-lt"/>
              </a:rPr>
              <a:t>implantable device </a:t>
            </a:r>
            <a:r>
              <a:rPr lang="en-GB" sz="2000" dirty="0">
                <a:latin typeface="+mj-lt"/>
              </a:rPr>
              <a:t>may fail in a manner that was not predictable at the time of </a:t>
            </a:r>
            <a:r>
              <a:rPr lang="en-GB" sz="2000" dirty="0" smtClean="0">
                <a:latin typeface="+mj-lt"/>
              </a:rPr>
              <a:t>implantation</a:t>
            </a:r>
          </a:p>
          <a:p>
            <a:pPr marL="742950" lvl="1" indent="-285750">
              <a:buFont typeface="Arial" panose="020B0604020202020204" pitchFamily="34" charset="0"/>
              <a:buChar char="•"/>
            </a:pPr>
            <a:r>
              <a:rPr lang="en-GB" sz="2000" dirty="0" smtClean="0">
                <a:latin typeface="+mj-lt"/>
              </a:rPr>
              <a:t>a failure </a:t>
            </a:r>
            <a:r>
              <a:rPr lang="en-GB" sz="2000" dirty="0">
                <a:latin typeface="+mj-lt"/>
              </a:rPr>
              <a:t>may reflect conditions unique to certain </a:t>
            </a:r>
            <a:r>
              <a:rPr lang="en-GB" sz="2000" dirty="0" smtClean="0">
                <a:latin typeface="+mj-lt"/>
              </a:rPr>
              <a:t>patients</a:t>
            </a:r>
          </a:p>
          <a:p>
            <a:pPr marL="742950" lvl="1" indent="-285750">
              <a:buFont typeface="Arial" panose="020B0604020202020204" pitchFamily="34" charset="0"/>
              <a:buChar char="•"/>
            </a:pPr>
            <a:r>
              <a:rPr lang="en-GB" sz="2000" dirty="0" smtClean="0">
                <a:latin typeface="+mj-lt"/>
              </a:rPr>
              <a:t>a component failure </a:t>
            </a:r>
            <a:r>
              <a:rPr lang="en-GB" sz="2000" dirty="0">
                <a:latin typeface="+mj-lt"/>
              </a:rPr>
              <a:t>can </a:t>
            </a:r>
            <a:r>
              <a:rPr lang="en-GB" sz="2000" dirty="0" smtClean="0">
                <a:latin typeface="+mj-lt"/>
              </a:rPr>
              <a:t>be </a:t>
            </a:r>
            <a:r>
              <a:rPr lang="en-GB" sz="2000" dirty="0">
                <a:latin typeface="+mj-lt"/>
              </a:rPr>
              <a:t>unpredictable or </a:t>
            </a:r>
            <a:r>
              <a:rPr lang="en-GB" sz="2000" dirty="0" smtClean="0">
                <a:latin typeface="+mj-lt"/>
              </a:rPr>
              <a:t>random</a:t>
            </a:r>
          </a:p>
          <a:p>
            <a:pPr marL="742950" lvl="1" indent="-285750">
              <a:buFont typeface="Arial" panose="020B0604020202020204" pitchFamily="34" charset="0"/>
              <a:buChar char="•"/>
            </a:pPr>
            <a:r>
              <a:rPr lang="en-GB" sz="2000" dirty="0">
                <a:latin typeface="+mj-lt"/>
              </a:rPr>
              <a:t> </a:t>
            </a:r>
            <a:r>
              <a:rPr lang="en-GB" sz="2000" dirty="0" smtClean="0">
                <a:latin typeface="+mj-lt"/>
              </a:rPr>
              <a:t>…..</a:t>
            </a:r>
          </a:p>
        </p:txBody>
      </p:sp>
      <p:grpSp>
        <p:nvGrpSpPr>
          <p:cNvPr id="7" name="Groep 6"/>
          <p:cNvGrpSpPr/>
          <p:nvPr/>
        </p:nvGrpSpPr>
        <p:grpSpPr>
          <a:xfrm>
            <a:off x="1570487" y="4567751"/>
            <a:ext cx="10029955" cy="1553299"/>
            <a:chOff x="1570487" y="4567751"/>
            <a:chExt cx="10029955" cy="1553299"/>
          </a:xfrm>
        </p:grpSpPr>
        <p:sp>
          <p:nvSpPr>
            <p:cNvPr id="5" name="Rechthoek 4"/>
            <p:cNvSpPr/>
            <p:nvPr/>
          </p:nvSpPr>
          <p:spPr>
            <a:xfrm>
              <a:off x="5335650" y="5659385"/>
              <a:ext cx="6264792" cy="461665"/>
            </a:xfrm>
            <a:prstGeom prst="rect">
              <a:avLst/>
            </a:prstGeom>
            <a:solidFill>
              <a:schemeClr val="bg2"/>
            </a:solidFill>
            <a:ln>
              <a:solidFill>
                <a:srgbClr val="7030A0"/>
              </a:solidFill>
            </a:ln>
          </p:spPr>
          <p:txBody>
            <a:bodyPr wrap="none" rtlCol="0">
              <a:spAutoFit/>
            </a:bodyPr>
            <a:lstStyle/>
            <a:p>
              <a:r>
                <a:rPr lang="en-GB" sz="2000" b="1" dirty="0">
                  <a:latin typeface="+mj-lt"/>
                </a:rPr>
                <a:t>This estimate is often referred to </a:t>
              </a:r>
              <a:r>
                <a:rPr lang="en-GB" sz="2000" b="1" dirty="0" smtClean="0">
                  <a:latin typeface="+mj-lt"/>
                </a:rPr>
                <a:t>as: </a:t>
              </a:r>
              <a:r>
                <a:rPr lang="en-GB" sz="2000" b="1" dirty="0">
                  <a:latin typeface="+mj-lt"/>
                </a:rPr>
                <a:t>the </a:t>
              </a:r>
              <a:r>
                <a:rPr lang="en-GB" sz="2400" b="1" dirty="0" smtClean="0">
                  <a:latin typeface="+mj-lt"/>
                </a:rPr>
                <a:t>Risk Assessment</a:t>
              </a:r>
              <a:endParaRPr lang="en-US" b="1" dirty="0">
                <a:latin typeface="+mj-lt"/>
              </a:endParaRPr>
            </a:p>
          </p:txBody>
        </p:sp>
        <p:sp>
          <p:nvSpPr>
            <p:cNvPr id="3" name="Rechthoek 2"/>
            <p:cNvSpPr/>
            <p:nvPr/>
          </p:nvSpPr>
          <p:spPr>
            <a:xfrm>
              <a:off x="1570487" y="4567751"/>
              <a:ext cx="8729133" cy="707886"/>
            </a:xfrm>
            <a:prstGeom prst="rect">
              <a:avLst/>
            </a:prstGeom>
          </p:spPr>
          <p:txBody>
            <a:bodyPr wrap="square">
              <a:spAutoFit/>
            </a:bodyPr>
            <a:lstStyle/>
            <a:p>
              <a:pPr lvl="0" algn="ctr"/>
              <a:r>
                <a:rPr lang="en-GB" sz="2000" dirty="0">
                  <a:solidFill>
                    <a:srgbClr val="000000"/>
                  </a:solidFill>
                  <a:latin typeface="Calibri Light" panose="020F0302020204030204"/>
                </a:rPr>
                <a:t>The current approach to device safety is to </a:t>
              </a:r>
              <a:r>
                <a:rPr lang="en-GB" sz="2000" b="1" dirty="0">
                  <a:solidFill>
                    <a:srgbClr val="7030A0"/>
                  </a:solidFill>
                  <a:latin typeface="Calibri Light" panose="020F0302020204030204"/>
                </a:rPr>
                <a:t>estimate the potential of a device becoming a hazard </a:t>
              </a:r>
              <a:r>
                <a:rPr lang="en-GB" sz="2000" dirty="0">
                  <a:solidFill>
                    <a:srgbClr val="000000"/>
                  </a:solidFill>
                  <a:latin typeface="Calibri Light" panose="020F0302020204030204"/>
                </a:rPr>
                <a:t>that could result in safety problems and harm. </a:t>
              </a:r>
            </a:p>
          </p:txBody>
        </p:sp>
      </p:gr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2783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9543649"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needs to be assessed</a:t>
            </a: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4" name="Rechthoek 3"/>
          <p:cNvSpPr/>
          <p:nvPr/>
        </p:nvSpPr>
        <p:spPr>
          <a:xfrm>
            <a:off x="554981" y="1617214"/>
            <a:ext cx="5668019" cy="2862322"/>
          </a:xfrm>
          <a:prstGeom prst="rect">
            <a:avLst/>
          </a:prstGeom>
        </p:spPr>
        <p:txBody>
          <a:bodyPr wrap="square">
            <a:spAutoFit/>
          </a:bodyPr>
          <a:lstStyle/>
          <a:p>
            <a:r>
              <a:rPr lang="en-GB" sz="2000" b="1" dirty="0" smtClean="0">
                <a:solidFill>
                  <a:srgbClr val="7030A0"/>
                </a:solidFill>
                <a:latin typeface="+mj-lt"/>
              </a:rPr>
              <a:t>Risk </a:t>
            </a:r>
            <a:r>
              <a:rPr lang="en-GB" sz="2000" b="1" dirty="0">
                <a:solidFill>
                  <a:srgbClr val="7030A0"/>
                </a:solidFill>
                <a:latin typeface="+mj-lt"/>
              </a:rPr>
              <a:t>A</a:t>
            </a:r>
            <a:r>
              <a:rPr lang="en-GB" sz="2000" b="1" dirty="0" smtClean="0">
                <a:solidFill>
                  <a:srgbClr val="7030A0"/>
                </a:solidFill>
                <a:latin typeface="+mj-lt"/>
              </a:rPr>
              <a:t>ssessment </a:t>
            </a:r>
          </a:p>
          <a:p>
            <a:endParaRPr lang="en-GB" sz="2000" b="1" dirty="0">
              <a:latin typeface="+mj-lt"/>
            </a:endParaRPr>
          </a:p>
          <a:p>
            <a:r>
              <a:rPr lang="en-GB" sz="2000" dirty="0" smtClean="0">
                <a:latin typeface="+mj-lt"/>
              </a:rPr>
              <a:t>begins </a:t>
            </a:r>
            <a:r>
              <a:rPr lang="en-GB" sz="2000" dirty="0">
                <a:latin typeface="+mj-lt"/>
              </a:rPr>
              <a:t>with </a:t>
            </a:r>
            <a:endParaRPr lang="en-GB" sz="2000" dirty="0" smtClean="0">
              <a:latin typeface="+mj-lt"/>
            </a:endParaRPr>
          </a:p>
          <a:p>
            <a:endParaRPr lang="en-GB" sz="2000" b="1" dirty="0" smtClean="0">
              <a:latin typeface="+mj-lt"/>
            </a:endParaRPr>
          </a:p>
          <a:p>
            <a:r>
              <a:rPr lang="en-GB" sz="2000" b="1" dirty="0">
                <a:solidFill>
                  <a:srgbClr val="7030A0"/>
                </a:solidFill>
                <a:latin typeface="+mj-lt"/>
              </a:rPr>
              <a:t>R</a:t>
            </a:r>
            <a:r>
              <a:rPr lang="en-GB" sz="2000" b="1" dirty="0" smtClean="0">
                <a:solidFill>
                  <a:srgbClr val="7030A0"/>
                </a:solidFill>
                <a:latin typeface="+mj-lt"/>
              </a:rPr>
              <a:t>isk </a:t>
            </a:r>
            <a:r>
              <a:rPr lang="en-GB" sz="2000" b="1" dirty="0">
                <a:solidFill>
                  <a:srgbClr val="7030A0"/>
                </a:solidFill>
                <a:latin typeface="+mj-lt"/>
              </a:rPr>
              <a:t>A</a:t>
            </a:r>
            <a:r>
              <a:rPr lang="en-GB" sz="2000" b="1" dirty="0" smtClean="0">
                <a:solidFill>
                  <a:srgbClr val="7030A0"/>
                </a:solidFill>
                <a:latin typeface="+mj-lt"/>
              </a:rPr>
              <a:t>nalysis </a:t>
            </a:r>
            <a:r>
              <a:rPr lang="en-GB" sz="2000" dirty="0">
                <a:latin typeface="+mj-lt"/>
              </a:rPr>
              <a:t>to identify </a:t>
            </a:r>
            <a:r>
              <a:rPr lang="en-GB" sz="2000" dirty="0" smtClean="0">
                <a:latin typeface="+mj-lt"/>
              </a:rPr>
              <a:t>all possible </a:t>
            </a:r>
            <a:r>
              <a:rPr lang="en-GB" sz="2000" dirty="0">
                <a:latin typeface="+mj-lt"/>
              </a:rPr>
              <a:t>hazards</a:t>
            </a:r>
            <a:r>
              <a:rPr lang="en-GB" sz="2000" dirty="0" smtClean="0">
                <a:latin typeface="+mj-lt"/>
              </a:rPr>
              <a:t>,</a:t>
            </a:r>
          </a:p>
          <a:p>
            <a:endParaRPr lang="en-GB" sz="2000" dirty="0" smtClean="0">
              <a:latin typeface="+mj-lt"/>
            </a:endParaRPr>
          </a:p>
          <a:p>
            <a:r>
              <a:rPr lang="en-GB" sz="2000" dirty="0" smtClean="0">
                <a:latin typeface="+mj-lt"/>
              </a:rPr>
              <a:t>followed </a:t>
            </a:r>
            <a:r>
              <a:rPr lang="en-GB" sz="2000" dirty="0">
                <a:latin typeface="+mj-lt"/>
              </a:rPr>
              <a:t>by</a:t>
            </a:r>
            <a:r>
              <a:rPr lang="en-GB" sz="2000" b="1" dirty="0">
                <a:latin typeface="+mj-lt"/>
              </a:rPr>
              <a:t> </a:t>
            </a:r>
            <a:endParaRPr lang="en-GB" sz="2000" b="1" dirty="0" smtClean="0">
              <a:latin typeface="+mj-lt"/>
            </a:endParaRPr>
          </a:p>
          <a:p>
            <a:endParaRPr lang="en-GB" sz="2000" b="1" dirty="0">
              <a:latin typeface="+mj-lt"/>
            </a:endParaRPr>
          </a:p>
          <a:p>
            <a:r>
              <a:rPr lang="en-GB" sz="2000" b="1" dirty="0">
                <a:solidFill>
                  <a:srgbClr val="7030A0"/>
                </a:solidFill>
                <a:latin typeface="+mj-lt"/>
              </a:rPr>
              <a:t>R</a:t>
            </a:r>
            <a:r>
              <a:rPr lang="en-GB" sz="2000" b="1" dirty="0" smtClean="0">
                <a:solidFill>
                  <a:srgbClr val="7030A0"/>
                </a:solidFill>
                <a:latin typeface="+mj-lt"/>
              </a:rPr>
              <a:t>isk </a:t>
            </a:r>
            <a:r>
              <a:rPr lang="en-GB" sz="2000" b="1" dirty="0">
                <a:solidFill>
                  <a:srgbClr val="7030A0"/>
                </a:solidFill>
                <a:latin typeface="+mj-lt"/>
              </a:rPr>
              <a:t>E</a:t>
            </a:r>
            <a:r>
              <a:rPr lang="en-GB" sz="2000" b="1" dirty="0" smtClean="0">
                <a:solidFill>
                  <a:srgbClr val="7030A0"/>
                </a:solidFill>
                <a:latin typeface="+mj-lt"/>
              </a:rPr>
              <a:t>valuation</a:t>
            </a:r>
            <a:r>
              <a:rPr lang="en-GB" sz="2000" dirty="0" smtClean="0">
                <a:solidFill>
                  <a:srgbClr val="7030A0"/>
                </a:solidFill>
                <a:latin typeface="+mj-lt"/>
              </a:rPr>
              <a:t> </a:t>
            </a:r>
            <a:r>
              <a:rPr lang="en-GB" sz="2000" dirty="0">
                <a:latin typeface="+mj-lt"/>
              </a:rPr>
              <a:t>to estimate the risk of each hazard. </a:t>
            </a:r>
            <a:endParaRPr lang="en-US" sz="2000" dirty="0">
              <a:latin typeface="+mj-lt"/>
            </a:endParaRPr>
          </a:p>
        </p:txBody>
      </p:sp>
      <p:sp>
        <p:nvSpPr>
          <p:cNvPr id="5" name="Rechthoek 4"/>
          <p:cNvSpPr/>
          <p:nvPr/>
        </p:nvSpPr>
        <p:spPr>
          <a:xfrm>
            <a:off x="554981" y="5257060"/>
            <a:ext cx="11115278" cy="1015663"/>
          </a:xfrm>
          <a:prstGeom prst="rect">
            <a:avLst/>
          </a:prstGeom>
        </p:spPr>
        <p:txBody>
          <a:bodyPr wrap="square">
            <a:spAutoFit/>
          </a:bodyPr>
          <a:lstStyle/>
          <a:p>
            <a:pPr lvl="0" algn="ctr"/>
            <a:r>
              <a:rPr lang="en-GB" sz="2000" dirty="0">
                <a:solidFill>
                  <a:srgbClr val="000000"/>
                </a:solidFill>
                <a:latin typeface="+mj-lt"/>
              </a:rPr>
              <a:t>In general, risk assessment is based on experience, evidence, computation, or even guesswork</a:t>
            </a:r>
            <a:r>
              <a:rPr lang="en-GB" sz="2000" dirty="0" smtClean="0">
                <a:solidFill>
                  <a:srgbClr val="000000"/>
                </a:solidFill>
                <a:latin typeface="+mj-lt"/>
              </a:rPr>
              <a:t>. </a:t>
            </a:r>
          </a:p>
          <a:p>
            <a:pPr lvl="0" algn="ctr"/>
            <a:r>
              <a:rPr lang="en-GB" sz="2000" dirty="0" smtClean="0">
                <a:solidFill>
                  <a:srgbClr val="000000"/>
                </a:solidFill>
                <a:latin typeface="+mj-lt"/>
              </a:rPr>
              <a:t>Risk </a:t>
            </a:r>
            <a:r>
              <a:rPr lang="en-GB" sz="2000" dirty="0">
                <a:solidFill>
                  <a:srgbClr val="000000"/>
                </a:solidFill>
                <a:latin typeface="+mj-lt"/>
              </a:rPr>
              <a:t>assessment is complex, as it can be influenced by personal perception and </a:t>
            </a:r>
            <a:r>
              <a:rPr lang="en-GB" sz="2000" dirty="0" smtClean="0">
                <a:solidFill>
                  <a:srgbClr val="000000"/>
                </a:solidFill>
                <a:latin typeface="+mj-lt"/>
              </a:rPr>
              <a:t>other factors </a:t>
            </a:r>
          </a:p>
          <a:p>
            <a:pPr lvl="0" algn="ctr"/>
            <a:r>
              <a:rPr lang="en-GB" sz="2000" dirty="0" smtClean="0">
                <a:solidFill>
                  <a:srgbClr val="000000"/>
                </a:solidFill>
                <a:latin typeface="+mj-lt"/>
              </a:rPr>
              <a:t>such </a:t>
            </a:r>
            <a:r>
              <a:rPr lang="en-GB" sz="2000" dirty="0">
                <a:solidFill>
                  <a:srgbClr val="000000"/>
                </a:solidFill>
                <a:latin typeface="+mj-lt"/>
              </a:rPr>
              <a:t>as cultural background, economic conditions, and political climates.</a:t>
            </a:r>
            <a:endParaRPr lang="en-US" sz="2000" dirty="0">
              <a:solidFill>
                <a:srgbClr val="000000"/>
              </a:solidFill>
              <a:latin typeface="+mj-lt"/>
            </a:endParaRPr>
          </a:p>
        </p:txBody>
      </p:sp>
      <p:grpSp>
        <p:nvGrpSpPr>
          <p:cNvPr id="7" name="Groep 6"/>
          <p:cNvGrpSpPr/>
          <p:nvPr/>
        </p:nvGrpSpPr>
        <p:grpSpPr>
          <a:xfrm>
            <a:off x="8163240" y="1394879"/>
            <a:ext cx="3661452" cy="3546505"/>
            <a:chOff x="8197193" y="1392964"/>
            <a:chExt cx="3661452" cy="3546505"/>
          </a:xfrm>
        </p:grpSpPr>
        <p:sp>
          <p:nvSpPr>
            <p:cNvPr id="3" name="Rechthoek 2"/>
            <p:cNvSpPr/>
            <p:nvPr/>
          </p:nvSpPr>
          <p:spPr>
            <a:xfrm>
              <a:off x="8288867" y="1392964"/>
              <a:ext cx="3529967" cy="3546505"/>
            </a:xfrm>
            <a:prstGeom prst="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kstvak 8"/>
            <p:cNvSpPr txBox="1"/>
            <p:nvPr/>
          </p:nvSpPr>
          <p:spPr>
            <a:xfrm>
              <a:off x="8851250" y="2676771"/>
              <a:ext cx="2353337" cy="1015663"/>
            </a:xfrm>
            <a:prstGeom prst="rect">
              <a:avLst/>
            </a:prstGeom>
            <a:noFill/>
          </p:spPr>
          <p:txBody>
            <a:bodyPr wrap="none" rtlCol="0">
              <a:spAutoFit/>
            </a:bodyPr>
            <a:lstStyle/>
            <a:p>
              <a:pPr algn="ctr"/>
              <a:r>
                <a:rPr lang="en-US" sz="2000" b="1" dirty="0" smtClean="0"/>
                <a:t>Risk Analysis </a:t>
              </a:r>
            </a:p>
            <a:p>
              <a:pPr algn="ctr"/>
              <a:r>
                <a:rPr lang="en-US" sz="2000" dirty="0" smtClean="0"/>
                <a:t>= </a:t>
              </a:r>
            </a:p>
            <a:p>
              <a:pPr algn="ctr"/>
              <a:r>
                <a:rPr lang="en-US" sz="2000" dirty="0" smtClean="0"/>
                <a:t>Hazard Identification</a:t>
              </a:r>
              <a:endParaRPr lang="en-US" sz="2000" dirty="0"/>
            </a:p>
          </p:txBody>
        </p:sp>
        <p:sp>
          <p:nvSpPr>
            <p:cNvPr id="12" name="Tekstvak 11"/>
            <p:cNvSpPr txBox="1"/>
            <p:nvPr/>
          </p:nvSpPr>
          <p:spPr>
            <a:xfrm>
              <a:off x="9133282" y="3879363"/>
              <a:ext cx="1789271" cy="1015663"/>
            </a:xfrm>
            <a:prstGeom prst="rect">
              <a:avLst/>
            </a:prstGeom>
            <a:noFill/>
          </p:spPr>
          <p:txBody>
            <a:bodyPr wrap="none" rtlCol="0">
              <a:spAutoFit/>
            </a:bodyPr>
            <a:lstStyle/>
            <a:p>
              <a:pPr algn="ctr"/>
              <a:r>
                <a:rPr lang="en-US" sz="2000" b="1" dirty="0" smtClean="0"/>
                <a:t>Risk Evaluation</a:t>
              </a:r>
            </a:p>
            <a:p>
              <a:pPr algn="ctr"/>
              <a:r>
                <a:rPr lang="en-US" sz="2000" dirty="0" smtClean="0"/>
                <a:t>=</a:t>
              </a:r>
            </a:p>
            <a:p>
              <a:pPr algn="ctr"/>
              <a:r>
                <a:rPr lang="en-US" sz="2000" dirty="0" smtClean="0"/>
                <a:t>Sizing the Risk</a:t>
              </a:r>
              <a:endParaRPr lang="en-US" sz="2000" dirty="0"/>
            </a:p>
          </p:txBody>
        </p:sp>
        <p:sp>
          <p:nvSpPr>
            <p:cNvPr id="13" name="Tekstvak 12"/>
            <p:cNvSpPr txBox="1"/>
            <p:nvPr/>
          </p:nvSpPr>
          <p:spPr>
            <a:xfrm>
              <a:off x="8197193" y="1474179"/>
              <a:ext cx="3661452" cy="1015663"/>
            </a:xfrm>
            <a:prstGeom prst="rect">
              <a:avLst/>
            </a:prstGeom>
            <a:noFill/>
          </p:spPr>
          <p:txBody>
            <a:bodyPr wrap="none" rtlCol="0">
              <a:spAutoFit/>
            </a:bodyPr>
            <a:lstStyle/>
            <a:p>
              <a:pPr algn="ctr"/>
              <a:r>
                <a:rPr lang="en-US" sz="2000" b="1" dirty="0" smtClean="0"/>
                <a:t>Risk Assessment </a:t>
              </a:r>
            </a:p>
            <a:p>
              <a:pPr algn="ctr"/>
              <a:r>
                <a:rPr lang="en-US" sz="2000" dirty="0" smtClean="0"/>
                <a:t>=</a:t>
              </a:r>
            </a:p>
            <a:p>
              <a:pPr algn="ctr"/>
              <a:r>
                <a:rPr lang="en-US" sz="2000" dirty="0" smtClean="0"/>
                <a:t> Risk Analysis plus Risk Evaluation</a:t>
              </a:r>
              <a:endParaRPr lang="en-US" sz="2000" dirty="0"/>
            </a:p>
          </p:txBody>
        </p:sp>
      </p:gr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8614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2982" y="2649875"/>
            <a:ext cx="1109475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Device classification based on risk assessment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5" name="Rechthoek 4"/>
          <p:cNvSpPr/>
          <p:nvPr/>
        </p:nvSpPr>
        <p:spPr>
          <a:xfrm>
            <a:off x="2448330" y="5565838"/>
            <a:ext cx="8876020" cy="369332"/>
          </a:xfrm>
          <a:prstGeom prst="rect">
            <a:avLst/>
          </a:prstGeom>
          <a:solidFill>
            <a:schemeClr val="bg2"/>
          </a:solidFill>
          <a:ln>
            <a:solidFill>
              <a:srgbClr val="7030A0"/>
            </a:solidFill>
          </a:ln>
        </p:spPr>
        <p:txBody>
          <a:bodyPr wrap="none" rtlCol="0">
            <a:spAutoFit/>
          </a:bodyPr>
          <a:lstStyle/>
          <a:p>
            <a:r>
              <a:rPr lang="en-GB" b="1" dirty="0">
                <a:latin typeface="+mj-lt"/>
              </a:rPr>
              <a:t>The degree of regulation imposed on any device is proportional to its potential </a:t>
            </a:r>
            <a:r>
              <a:rPr lang="en-GB" b="1" dirty="0" smtClean="0">
                <a:latin typeface="+mj-lt"/>
              </a:rPr>
              <a:t>hazard (risk class)</a:t>
            </a:r>
            <a:endParaRPr lang="en-US" b="1" dirty="0">
              <a:latin typeface="+mj-lt"/>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Tekstvak 2"/>
          <p:cNvSpPr txBox="1"/>
          <p:nvPr/>
        </p:nvSpPr>
        <p:spPr>
          <a:xfrm>
            <a:off x="5016383" y="407541"/>
            <a:ext cx="1354025" cy="461665"/>
          </a:xfrm>
          <a:prstGeom prst="rect">
            <a:avLst/>
          </a:prstGeom>
          <a:noFill/>
        </p:spPr>
        <p:txBody>
          <a:bodyPr wrap="none" rtlCol="0">
            <a:spAutoFit/>
          </a:bodyPr>
          <a:lstStyle/>
          <a:p>
            <a:r>
              <a:rPr lang="en-GB" sz="2400" dirty="0" smtClean="0">
                <a:solidFill>
                  <a:srgbClr val="7030A0"/>
                </a:solidFill>
              </a:rPr>
              <a:t>lecture 2 </a:t>
            </a:r>
            <a:endParaRPr lang="en-GB" sz="2400" dirty="0">
              <a:solidFill>
                <a:srgbClr val="7030A0"/>
              </a:solidFill>
            </a:endParaRPr>
          </a:p>
        </p:txBody>
      </p:sp>
    </p:spTree>
    <p:extLst>
      <p:ext uri="{BB962C8B-B14F-4D97-AF65-F5344CB8AC3E}">
        <p14:creationId xmlns:p14="http://schemas.microsoft.com/office/powerpoint/2010/main" val="160645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0598150"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Devices’ includes more than ‘Medical Equipment’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Rechthoek 3"/>
          <p:cNvSpPr/>
          <p:nvPr/>
        </p:nvSpPr>
        <p:spPr>
          <a:xfrm>
            <a:off x="467704" y="1527555"/>
            <a:ext cx="11149088" cy="3277820"/>
          </a:xfrm>
          <a:prstGeom prst="rect">
            <a:avLst/>
          </a:prstGeom>
        </p:spPr>
        <p:txBody>
          <a:bodyPr wrap="square">
            <a:spAutoFit/>
          </a:bodyPr>
          <a:lstStyle/>
          <a:p>
            <a:r>
              <a:rPr lang="en-GB" dirty="0">
                <a:solidFill>
                  <a:srgbClr val="7030A0"/>
                </a:solidFill>
                <a:latin typeface="+mj-lt"/>
              </a:rPr>
              <a:t>“</a:t>
            </a:r>
            <a:r>
              <a:rPr lang="en-GB" b="1" dirty="0">
                <a:solidFill>
                  <a:srgbClr val="7030A0"/>
                </a:solidFill>
                <a:latin typeface="+mj-lt"/>
              </a:rPr>
              <a:t>Medical device</a:t>
            </a:r>
            <a:r>
              <a:rPr lang="en-GB" dirty="0">
                <a:solidFill>
                  <a:srgbClr val="7030A0"/>
                </a:solidFill>
                <a:latin typeface="+mj-lt"/>
              </a:rPr>
              <a:t>” </a:t>
            </a:r>
            <a:r>
              <a:rPr lang="en-GB" dirty="0">
                <a:latin typeface="+mj-lt"/>
              </a:rPr>
              <a:t>means any instrument, apparatus, implement, machine, appliance</a:t>
            </a:r>
            <a:r>
              <a:rPr lang="en-GB" dirty="0" smtClean="0">
                <a:latin typeface="+mj-lt"/>
              </a:rPr>
              <a:t>, implant</a:t>
            </a:r>
            <a:r>
              <a:rPr lang="en-GB" dirty="0">
                <a:latin typeface="+mj-lt"/>
              </a:rPr>
              <a:t>, in vitro reagent or calibrator, software, material or other similar or </a:t>
            </a:r>
            <a:r>
              <a:rPr lang="en-GB" dirty="0" smtClean="0">
                <a:latin typeface="+mj-lt"/>
              </a:rPr>
              <a:t>related article</a:t>
            </a:r>
            <a:r>
              <a:rPr lang="en-GB" dirty="0">
                <a:latin typeface="+mj-lt"/>
              </a:rPr>
              <a:t>, </a:t>
            </a:r>
            <a:r>
              <a:rPr lang="en-GB" b="1" dirty="0">
                <a:solidFill>
                  <a:srgbClr val="7030A0"/>
                </a:solidFill>
                <a:latin typeface="+mj-lt"/>
              </a:rPr>
              <a:t>intended by the manufacturer to be used</a:t>
            </a:r>
            <a:r>
              <a:rPr lang="en-GB" dirty="0">
                <a:latin typeface="+mj-lt"/>
              </a:rPr>
              <a:t>, alone or in combination, for human beings for one or more of the specific purposes of</a:t>
            </a:r>
            <a:r>
              <a:rPr lang="en-GB" dirty="0" smtClean="0">
                <a:latin typeface="+mj-lt"/>
              </a:rPr>
              <a:t>:</a:t>
            </a:r>
          </a:p>
          <a:p>
            <a:endParaRPr lang="en-GB" sz="900" dirty="0">
              <a:latin typeface="+mj-lt"/>
            </a:endParaRPr>
          </a:p>
          <a:p>
            <a:pPr marL="742950" lvl="1" indent="-285750">
              <a:buFont typeface="Arial" panose="020B0604020202020204" pitchFamily="34" charset="0"/>
              <a:buChar char="•"/>
            </a:pPr>
            <a:r>
              <a:rPr lang="en-GB" dirty="0" smtClean="0">
                <a:latin typeface="+mj-lt"/>
              </a:rPr>
              <a:t>diagnosis</a:t>
            </a:r>
            <a:r>
              <a:rPr lang="en-GB" dirty="0">
                <a:latin typeface="+mj-lt"/>
              </a:rPr>
              <a:t>, prevention, monitoring, treatment or alleviation of </a:t>
            </a:r>
            <a:r>
              <a:rPr lang="en-GB" b="1" dirty="0">
                <a:solidFill>
                  <a:srgbClr val="7030A0"/>
                </a:solidFill>
                <a:latin typeface="+mj-lt"/>
              </a:rPr>
              <a:t>disease</a:t>
            </a:r>
          </a:p>
          <a:p>
            <a:pPr marL="742950" lvl="1" indent="-285750">
              <a:buFont typeface="Arial" panose="020B0604020202020204" pitchFamily="34" charset="0"/>
              <a:buChar char="•"/>
            </a:pPr>
            <a:r>
              <a:rPr lang="en-GB" dirty="0" smtClean="0">
                <a:latin typeface="+mj-lt"/>
              </a:rPr>
              <a:t>diagnosis</a:t>
            </a:r>
            <a:r>
              <a:rPr lang="en-GB" dirty="0">
                <a:latin typeface="+mj-lt"/>
              </a:rPr>
              <a:t>, monitoring, treatment, alleviation of or compensation for an </a:t>
            </a:r>
            <a:r>
              <a:rPr lang="en-GB" b="1" dirty="0">
                <a:solidFill>
                  <a:srgbClr val="7030A0"/>
                </a:solidFill>
                <a:latin typeface="+mj-lt"/>
              </a:rPr>
              <a:t>injury</a:t>
            </a:r>
          </a:p>
          <a:p>
            <a:pPr marL="742950" lvl="1" indent="-285750">
              <a:buFont typeface="Arial" panose="020B0604020202020204" pitchFamily="34" charset="0"/>
              <a:buChar char="•"/>
            </a:pPr>
            <a:r>
              <a:rPr lang="en-GB" dirty="0" smtClean="0">
                <a:latin typeface="+mj-lt"/>
              </a:rPr>
              <a:t>investigation</a:t>
            </a:r>
            <a:r>
              <a:rPr lang="en-GB" dirty="0">
                <a:latin typeface="+mj-lt"/>
              </a:rPr>
              <a:t>, replacement, modification, or support of the </a:t>
            </a:r>
            <a:r>
              <a:rPr lang="en-GB" b="1" dirty="0">
                <a:solidFill>
                  <a:srgbClr val="7030A0"/>
                </a:solidFill>
                <a:latin typeface="+mj-lt"/>
              </a:rPr>
              <a:t>anatomy</a:t>
            </a:r>
            <a:r>
              <a:rPr lang="en-GB" dirty="0">
                <a:latin typeface="+mj-lt"/>
              </a:rPr>
              <a:t> or of </a:t>
            </a:r>
            <a:r>
              <a:rPr lang="en-GB" dirty="0" smtClean="0">
                <a:latin typeface="+mj-lt"/>
              </a:rPr>
              <a:t>a </a:t>
            </a:r>
            <a:r>
              <a:rPr lang="en-GB" b="1" dirty="0" smtClean="0">
                <a:solidFill>
                  <a:srgbClr val="7030A0"/>
                </a:solidFill>
                <a:latin typeface="+mj-lt"/>
              </a:rPr>
              <a:t>physiological </a:t>
            </a:r>
            <a:r>
              <a:rPr lang="en-GB" b="1" dirty="0">
                <a:solidFill>
                  <a:srgbClr val="7030A0"/>
                </a:solidFill>
                <a:latin typeface="+mj-lt"/>
              </a:rPr>
              <a:t>process</a:t>
            </a:r>
          </a:p>
          <a:p>
            <a:pPr marL="742950" lvl="1" indent="-285750">
              <a:buFont typeface="Arial" panose="020B0604020202020204" pitchFamily="34" charset="0"/>
              <a:buChar char="•"/>
            </a:pPr>
            <a:r>
              <a:rPr lang="en-GB" b="1" dirty="0" smtClean="0">
                <a:solidFill>
                  <a:srgbClr val="7030A0"/>
                </a:solidFill>
                <a:latin typeface="+mj-lt"/>
              </a:rPr>
              <a:t>supporting </a:t>
            </a:r>
            <a:r>
              <a:rPr lang="en-GB" dirty="0">
                <a:latin typeface="+mj-lt"/>
              </a:rPr>
              <a:t>or </a:t>
            </a:r>
            <a:r>
              <a:rPr lang="en-GB" b="1" dirty="0">
                <a:solidFill>
                  <a:srgbClr val="7030A0"/>
                </a:solidFill>
                <a:latin typeface="+mj-lt"/>
              </a:rPr>
              <a:t>sustaining </a:t>
            </a:r>
            <a:r>
              <a:rPr lang="en-GB" dirty="0">
                <a:latin typeface="+mj-lt"/>
              </a:rPr>
              <a:t>life</a:t>
            </a:r>
          </a:p>
          <a:p>
            <a:pPr marL="742950" lvl="1" indent="-285750">
              <a:buFont typeface="Arial" panose="020B0604020202020204" pitchFamily="34" charset="0"/>
              <a:buChar char="•"/>
            </a:pPr>
            <a:r>
              <a:rPr lang="en-GB" b="1" dirty="0" smtClean="0">
                <a:solidFill>
                  <a:srgbClr val="7030A0"/>
                </a:solidFill>
                <a:latin typeface="+mj-lt"/>
              </a:rPr>
              <a:t>control </a:t>
            </a:r>
            <a:r>
              <a:rPr lang="en-GB" b="1" dirty="0">
                <a:solidFill>
                  <a:srgbClr val="7030A0"/>
                </a:solidFill>
                <a:latin typeface="+mj-lt"/>
              </a:rPr>
              <a:t>of conception</a:t>
            </a:r>
          </a:p>
          <a:p>
            <a:pPr marL="742950" lvl="1" indent="-285750">
              <a:buFont typeface="Arial" panose="020B0604020202020204" pitchFamily="34" charset="0"/>
              <a:buChar char="•"/>
            </a:pPr>
            <a:r>
              <a:rPr lang="en-GB" b="1" dirty="0" smtClean="0">
                <a:solidFill>
                  <a:srgbClr val="7030A0"/>
                </a:solidFill>
                <a:latin typeface="+mj-lt"/>
              </a:rPr>
              <a:t>disinfection</a:t>
            </a:r>
            <a:r>
              <a:rPr lang="en-GB" dirty="0" smtClean="0">
                <a:latin typeface="+mj-lt"/>
              </a:rPr>
              <a:t> </a:t>
            </a:r>
            <a:r>
              <a:rPr lang="en-GB" dirty="0">
                <a:latin typeface="+mj-lt"/>
              </a:rPr>
              <a:t>of medical devices</a:t>
            </a:r>
          </a:p>
          <a:p>
            <a:pPr marL="742950" lvl="1" indent="-285750">
              <a:buFont typeface="Arial" panose="020B0604020202020204" pitchFamily="34" charset="0"/>
              <a:buChar char="•"/>
            </a:pPr>
            <a:r>
              <a:rPr lang="en-GB" dirty="0">
                <a:latin typeface="+mj-lt"/>
              </a:rPr>
              <a:t>providing information for medical purposes by means of </a:t>
            </a:r>
            <a:r>
              <a:rPr lang="en-GB" b="1" dirty="0">
                <a:solidFill>
                  <a:srgbClr val="7030A0"/>
                </a:solidFill>
                <a:latin typeface="+mj-lt"/>
              </a:rPr>
              <a:t>in vitro examination </a:t>
            </a:r>
            <a:r>
              <a:rPr lang="en-GB" dirty="0" smtClean="0">
                <a:latin typeface="+mj-lt"/>
              </a:rPr>
              <a:t>of specimens </a:t>
            </a:r>
            <a:r>
              <a:rPr lang="en-GB" dirty="0">
                <a:latin typeface="+mj-lt"/>
              </a:rPr>
              <a:t>derived from the human </a:t>
            </a:r>
            <a:r>
              <a:rPr lang="en-GB" dirty="0" smtClean="0">
                <a:latin typeface="+mj-lt"/>
              </a:rPr>
              <a:t>body</a:t>
            </a:r>
            <a:endParaRPr lang="en-US" dirty="0">
              <a:latin typeface="+mj-lt"/>
            </a:endParaRPr>
          </a:p>
        </p:txBody>
      </p:sp>
      <p:sp>
        <p:nvSpPr>
          <p:cNvPr id="5" name="Tekstvak 4"/>
          <p:cNvSpPr txBox="1"/>
          <p:nvPr/>
        </p:nvSpPr>
        <p:spPr>
          <a:xfrm>
            <a:off x="5567622" y="5439588"/>
            <a:ext cx="5980804" cy="646331"/>
          </a:xfrm>
          <a:prstGeom prst="rect">
            <a:avLst/>
          </a:prstGeom>
          <a:solidFill>
            <a:schemeClr val="bg2"/>
          </a:solidFill>
          <a:ln>
            <a:solidFill>
              <a:srgbClr val="7030A0"/>
            </a:solidFill>
          </a:ln>
        </p:spPr>
        <p:txBody>
          <a:bodyPr wrap="none" rtlCol="0">
            <a:spAutoFit/>
          </a:bodyPr>
          <a:lstStyle>
            <a:defPPr>
              <a:defRPr lang="en-US"/>
            </a:defPPr>
            <a:lvl1pPr>
              <a:defRPr b="1">
                <a:latin typeface="+mj-lt"/>
              </a:defRPr>
            </a:lvl1pPr>
          </a:lstStyle>
          <a:p>
            <a:r>
              <a:rPr lang="en-US" dirty="0" smtClean="0"/>
              <a:t>‘Medical Device’ includes most medical items that are not drugs.</a:t>
            </a:r>
          </a:p>
          <a:p>
            <a:r>
              <a:rPr lang="en-US" dirty="0" smtClean="0"/>
              <a:t>Regulation is mainly done at Medical Device level….</a:t>
            </a:r>
            <a:endParaRPr lang="en-US"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Tekstvak 2"/>
          <p:cNvSpPr txBox="1"/>
          <p:nvPr/>
        </p:nvSpPr>
        <p:spPr>
          <a:xfrm>
            <a:off x="412130" y="5439587"/>
            <a:ext cx="3143938" cy="646331"/>
          </a:xfrm>
          <a:prstGeom prst="rect">
            <a:avLst/>
          </a:prstGeom>
          <a:noFill/>
        </p:spPr>
        <p:txBody>
          <a:bodyPr wrap="none" rtlCol="0">
            <a:spAutoFit/>
          </a:bodyPr>
          <a:lstStyle/>
          <a:p>
            <a:r>
              <a:rPr lang="en-GB" dirty="0" smtClean="0">
                <a:latin typeface="+mj-lt"/>
              </a:rPr>
              <a:t>e.g. a bed versus a hospital bed,</a:t>
            </a:r>
          </a:p>
          <a:p>
            <a:r>
              <a:rPr lang="en-GB" dirty="0" smtClean="0">
                <a:latin typeface="+mj-lt"/>
              </a:rPr>
              <a:t>a knife versus a surgical knife,</a:t>
            </a:r>
          </a:p>
        </p:txBody>
      </p:sp>
    </p:spTree>
    <p:extLst>
      <p:ext uri="{BB962C8B-B14F-4D97-AF65-F5344CB8AC3E}">
        <p14:creationId xmlns:p14="http://schemas.microsoft.com/office/powerpoint/2010/main" val="34938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is safe?   What is risk?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Tekstvak 3"/>
          <p:cNvSpPr txBox="1"/>
          <p:nvPr/>
        </p:nvSpPr>
        <p:spPr>
          <a:xfrm>
            <a:off x="848703" y="2815433"/>
            <a:ext cx="2045753" cy="2308324"/>
          </a:xfrm>
          <a:prstGeom prst="rect">
            <a:avLst/>
          </a:prstGeom>
          <a:noFill/>
        </p:spPr>
        <p:txBody>
          <a:bodyPr wrap="none" rtlCol="0">
            <a:spAutoFit/>
          </a:bodyPr>
          <a:lstStyle/>
          <a:p>
            <a:pPr marL="457200" indent="-457200">
              <a:buFont typeface="+mj-lt"/>
              <a:buAutoNum type="arabicPeriod"/>
            </a:pPr>
            <a:r>
              <a:rPr lang="en-US" sz="2400" dirty="0" smtClean="0"/>
              <a:t>a car</a:t>
            </a:r>
          </a:p>
          <a:p>
            <a:pPr marL="457200" indent="-457200">
              <a:buFont typeface="+mj-lt"/>
              <a:buAutoNum type="arabicPeriod"/>
            </a:pPr>
            <a:r>
              <a:rPr lang="en-US" sz="2400" dirty="0" smtClean="0"/>
              <a:t>a race car</a:t>
            </a:r>
          </a:p>
          <a:p>
            <a:pPr marL="457200" indent="-457200">
              <a:buFont typeface="+mj-lt"/>
              <a:buAutoNum type="arabicPeriod"/>
            </a:pPr>
            <a:r>
              <a:rPr lang="en-US" sz="2400" dirty="0" smtClean="0"/>
              <a:t>a truck</a:t>
            </a:r>
          </a:p>
          <a:p>
            <a:pPr marL="457200" indent="-457200">
              <a:buFont typeface="+mj-lt"/>
              <a:buAutoNum type="arabicPeriod"/>
            </a:pPr>
            <a:r>
              <a:rPr lang="en-US" sz="2400" dirty="0" smtClean="0"/>
              <a:t>a bus</a:t>
            </a:r>
          </a:p>
          <a:p>
            <a:pPr marL="457200" indent="-457200">
              <a:buFont typeface="+mj-lt"/>
              <a:buAutoNum type="arabicPeriod"/>
            </a:pPr>
            <a:r>
              <a:rPr lang="en-US" sz="2400" dirty="0" smtClean="0"/>
              <a:t>a bicycle</a:t>
            </a:r>
          </a:p>
          <a:p>
            <a:pPr marL="457200" indent="-457200">
              <a:buFont typeface="+mj-lt"/>
              <a:buAutoNum type="arabicPeriod"/>
            </a:pPr>
            <a:r>
              <a:rPr lang="en-US" sz="2400" dirty="0" smtClean="0"/>
              <a:t>an airplane</a:t>
            </a:r>
          </a:p>
        </p:txBody>
      </p:sp>
      <p:sp>
        <p:nvSpPr>
          <p:cNvPr id="8" name="Tekstvak 7"/>
          <p:cNvSpPr txBox="1"/>
          <p:nvPr/>
        </p:nvSpPr>
        <p:spPr>
          <a:xfrm>
            <a:off x="4366333" y="2815433"/>
            <a:ext cx="3632726" cy="2308324"/>
          </a:xfrm>
          <a:prstGeom prst="rect">
            <a:avLst/>
          </a:prstGeom>
          <a:noFill/>
        </p:spPr>
        <p:txBody>
          <a:bodyPr wrap="none" rtlCol="0">
            <a:spAutoFit/>
          </a:bodyPr>
          <a:lstStyle/>
          <a:p>
            <a:pPr marL="457200" indent="-457200">
              <a:buFont typeface="+mj-lt"/>
              <a:buAutoNum type="arabicPeriod"/>
            </a:pPr>
            <a:r>
              <a:rPr lang="en-US" sz="2400" dirty="0" smtClean="0"/>
              <a:t>a screw driver</a:t>
            </a:r>
          </a:p>
          <a:p>
            <a:pPr marL="457200" indent="-457200">
              <a:buFont typeface="+mj-lt"/>
              <a:buAutoNum type="arabicPeriod"/>
            </a:pPr>
            <a:r>
              <a:rPr lang="en-US" sz="2400" dirty="0" smtClean="0"/>
              <a:t>a hammer</a:t>
            </a:r>
          </a:p>
          <a:p>
            <a:pPr marL="457200" indent="-457200">
              <a:buFont typeface="+mj-lt"/>
              <a:buAutoNum type="arabicPeriod"/>
            </a:pPr>
            <a:r>
              <a:rPr lang="en-US" sz="2400" dirty="0"/>
              <a:t>scissors</a:t>
            </a:r>
          </a:p>
          <a:p>
            <a:pPr marL="457200" indent="-457200">
              <a:buFont typeface="+mj-lt"/>
              <a:buAutoNum type="arabicPeriod"/>
            </a:pPr>
            <a:r>
              <a:rPr lang="en-US" sz="2400" dirty="0"/>
              <a:t>tongs / pincers</a:t>
            </a:r>
          </a:p>
          <a:p>
            <a:pPr marL="457200" indent="-457200">
              <a:buFont typeface="+mj-lt"/>
              <a:buAutoNum type="arabicPeriod"/>
            </a:pPr>
            <a:r>
              <a:rPr lang="en-US" sz="2400" dirty="0" smtClean="0"/>
              <a:t>an electric drill machine</a:t>
            </a:r>
          </a:p>
          <a:p>
            <a:pPr marL="457200" indent="-457200">
              <a:buFont typeface="+mj-lt"/>
              <a:buAutoNum type="arabicPeriod"/>
            </a:pPr>
            <a:r>
              <a:rPr lang="en-US" sz="2400" dirty="0" smtClean="0"/>
              <a:t>lathe machine</a:t>
            </a:r>
          </a:p>
        </p:txBody>
      </p:sp>
      <p:sp>
        <p:nvSpPr>
          <p:cNvPr id="9" name="Tekstvak 8"/>
          <p:cNvSpPr txBox="1"/>
          <p:nvPr/>
        </p:nvSpPr>
        <p:spPr>
          <a:xfrm>
            <a:off x="8408557" y="2815433"/>
            <a:ext cx="3651897" cy="2308324"/>
          </a:xfrm>
          <a:prstGeom prst="rect">
            <a:avLst/>
          </a:prstGeom>
          <a:noFill/>
        </p:spPr>
        <p:txBody>
          <a:bodyPr wrap="none" rtlCol="0">
            <a:spAutoFit/>
          </a:bodyPr>
          <a:lstStyle/>
          <a:p>
            <a:pPr marL="457200" indent="-457200">
              <a:buFont typeface="+mj-lt"/>
              <a:buAutoNum type="arabicPeriod"/>
            </a:pPr>
            <a:r>
              <a:rPr lang="en-US" sz="2400" dirty="0" smtClean="0"/>
              <a:t>injection needle</a:t>
            </a:r>
          </a:p>
          <a:p>
            <a:pPr marL="457200" indent="-457200">
              <a:buFont typeface="+mj-lt"/>
              <a:buAutoNum type="arabicPeriod"/>
            </a:pPr>
            <a:r>
              <a:rPr lang="en-US" sz="2400" dirty="0" smtClean="0"/>
              <a:t>suction machine</a:t>
            </a:r>
          </a:p>
          <a:p>
            <a:pPr marL="457200" indent="-457200">
              <a:buFont typeface="+mj-lt"/>
              <a:buAutoNum type="arabicPeriod"/>
            </a:pPr>
            <a:r>
              <a:rPr lang="en-US" sz="2400" dirty="0" smtClean="0"/>
              <a:t>blood pressure machine</a:t>
            </a:r>
          </a:p>
          <a:p>
            <a:pPr marL="457200" indent="-457200">
              <a:buFont typeface="+mj-lt"/>
              <a:buAutoNum type="arabicPeriod"/>
            </a:pPr>
            <a:r>
              <a:rPr lang="en-US" sz="2400" dirty="0" smtClean="0"/>
              <a:t>anesthesia machine</a:t>
            </a:r>
          </a:p>
          <a:p>
            <a:pPr marL="457200" indent="-457200">
              <a:buFont typeface="+mj-lt"/>
              <a:buAutoNum type="arabicPeriod"/>
            </a:pPr>
            <a:r>
              <a:rPr lang="en-US" sz="2400" dirty="0" smtClean="0"/>
              <a:t>X-ray system</a:t>
            </a:r>
          </a:p>
          <a:p>
            <a:pPr marL="457200" indent="-457200">
              <a:buFont typeface="+mj-lt"/>
              <a:buAutoNum type="arabicPeriod"/>
            </a:pPr>
            <a:r>
              <a:rPr lang="en-US" sz="2400" dirty="0" smtClean="0"/>
              <a:t>surgical knife</a:t>
            </a:r>
          </a:p>
        </p:txBody>
      </p:sp>
      <p:sp>
        <p:nvSpPr>
          <p:cNvPr id="5" name="Rechthoek 4"/>
          <p:cNvSpPr/>
          <p:nvPr/>
        </p:nvSpPr>
        <p:spPr>
          <a:xfrm>
            <a:off x="3810729" y="1618114"/>
            <a:ext cx="3862981" cy="523220"/>
          </a:xfrm>
          <a:prstGeom prst="rect">
            <a:avLst/>
          </a:prstGeom>
        </p:spPr>
        <p:txBody>
          <a:bodyPr wrap="none">
            <a:spAutoFit/>
          </a:bodyPr>
          <a:lstStyle/>
          <a:p>
            <a:r>
              <a:rPr lang="en-GB" sz="2800" dirty="0" smtClean="0"/>
              <a:t>Sort on safety / risk level:</a:t>
            </a:r>
            <a:endParaRPr lang="en-US" sz="20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2187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05981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Patient Safety?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484535"/>
            <a:ext cx="10990274" cy="923330"/>
          </a:xfrm>
          <a:prstGeom prst="rect">
            <a:avLst/>
          </a:prstGeom>
        </p:spPr>
        <p:txBody>
          <a:bodyPr wrap="square">
            <a:spAutoFit/>
          </a:bodyPr>
          <a:lstStyle/>
          <a:p>
            <a:r>
              <a:rPr lang="en-GB" dirty="0">
                <a:latin typeface="+mj-lt"/>
              </a:rPr>
              <a:t>In the United States, the public and the medical specialty of anesthesia were shocked in April </a:t>
            </a:r>
            <a:r>
              <a:rPr lang="en-GB" b="1" dirty="0">
                <a:latin typeface="+mj-lt"/>
              </a:rPr>
              <a:t>1982 </a:t>
            </a:r>
            <a:r>
              <a:rPr lang="en-GB" dirty="0">
                <a:latin typeface="+mj-lt"/>
              </a:rPr>
              <a:t>by </a:t>
            </a:r>
            <a:r>
              <a:rPr lang="en-GB" dirty="0" smtClean="0">
                <a:latin typeface="+mj-lt"/>
              </a:rPr>
              <a:t>a USA </a:t>
            </a:r>
            <a:r>
              <a:rPr lang="en-GB" dirty="0">
                <a:latin typeface="+mj-lt"/>
              </a:rPr>
              <a:t>television program </a:t>
            </a:r>
            <a:r>
              <a:rPr lang="en-GB" dirty="0" smtClean="0">
                <a:latin typeface="+mj-lt"/>
              </a:rPr>
              <a:t>entitled </a:t>
            </a:r>
            <a:r>
              <a:rPr lang="en-GB" dirty="0">
                <a:latin typeface="+mj-lt"/>
              </a:rPr>
              <a:t>The Deep Sleep. Presenting accounts of anesthetic accidents, the producers stated that, every year, 6,000 Americans die or suffer brain damage related to </a:t>
            </a:r>
            <a:r>
              <a:rPr lang="en-GB" dirty="0" smtClean="0">
                <a:latin typeface="+mj-lt"/>
              </a:rPr>
              <a:t>such accidents.</a:t>
            </a:r>
            <a:endParaRPr lang="en-US" dirty="0">
              <a:latin typeface="+mj-lt"/>
            </a:endParaRPr>
          </a:p>
        </p:txBody>
      </p:sp>
      <p:sp>
        <p:nvSpPr>
          <p:cNvPr id="7" name="Rechthoek 6"/>
          <p:cNvSpPr/>
          <p:nvPr/>
        </p:nvSpPr>
        <p:spPr>
          <a:xfrm>
            <a:off x="412130" y="2652573"/>
            <a:ext cx="5339189" cy="1200329"/>
          </a:xfrm>
          <a:prstGeom prst="rect">
            <a:avLst/>
          </a:prstGeom>
        </p:spPr>
        <p:txBody>
          <a:bodyPr wrap="square">
            <a:spAutoFit/>
          </a:bodyPr>
          <a:lstStyle/>
          <a:p>
            <a:r>
              <a:rPr lang="en-GB" dirty="0" smtClean="0">
                <a:latin typeface="+mj-lt"/>
              </a:rPr>
              <a:t>In </a:t>
            </a:r>
            <a:r>
              <a:rPr lang="en-GB" b="1" dirty="0">
                <a:latin typeface="+mj-lt"/>
              </a:rPr>
              <a:t>2004</a:t>
            </a:r>
            <a:r>
              <a:rPr lang="en-GB" dirty="0">
                <a:latin typeface="+mj-lt"/>
              </a:rPr>
              <a:t>, the Canadian Adverse Events Study found that </a:t>
            </a:r>
            <a:r>
              <a:rPr lang="en-GB" b="1" dirty="0">
                <a:solidFill>
                  <a:srgbClr val="7030A0"/>
                </a:solidFill>
                <a:latin typeface="+mj-lt"/>
              </a:rPr>
              <a:t>adverse events </a:t>
            </a:r>
            <a:r>
              <a:rPr lang="en-GB" dirty="0">
                <a:latin typeface="+mj-lt"/>
              </a:rPr>
              <a:t>occurred in more than 7% of hospital admissions, and estimated that 9,000 to 24,000 Canadians die annually after an </a:t>
            </a:r>
            <a:r>
              <a:rPr lang="en-GB" b="1" dirty="0">
                <a:solidFill>
                  <a:srgbClr val="7030A0"/>
                </a:solidFill>
                <a:latin typeface="+mj-lt"/>
              </a:rPr>
              <a:t>avoidable medical </a:t>
            </a:r>
            <a:r>
              <a:rPr lang="en-GB" b="1" dirty="0" smtClean="0">
                <a:solidFill>
                  <a:srgbClr val="7030A0"/>
                </a:solidFill>
                <a:latin typeface="+mj-lt"/>
              </a:rPr>
              <a:t>error</a:t>
            </a:r>
            <a:r>
              <a:rPr lang="en-GB" dirty="0">
                <a:latin typeface="+mj-lt"/>
              </a:rPr>
              <a:t>.</a:t>
            </a:r>
            <a:endParaRPr lang="en-US" dirty="0">
              <a:latin typeface="+mj-lt"/>
            </a:endParaRPr>
          </a:p>
        </p:txBody>
      </p:sp>
      <p:sp>
        <p:nvSpPr>
          <p:cNvPr id="9" name="Rechthoek 8"/>
          <p:cNvSpPr/>
          <p:nvPr/>
        </p:nvSpPr>
        <p:spPr>
          <a:xfrm>
            <a:off x="379564" y="4033375"/>
            <a:ext cx="5527703" cy="923330"/>
          </a:xfrm>
          <a:prstGeom prst="rect">
            <a:avLst/>
          </a:prstGeom>
        </p:spPr>
        <p:txBody>
          <a:bodyPr wrap="square">
            <a:spAutoFit/>
          </a:bodyPr>
          <a:lstStyle/>
          <a:p>
            <a:r>
              <a:rPr lang="en-GB" dirty="0" smtClean="0">
                <a:latin typeface="+mj-lt"/>
              </a:rPr>
              <a:t>These </a:t>
            </a:r>
            <a:r>
              <a:rPr lang="en-GB" dirty="0">
                <a:latin typeface="+mj-lt"/>
              </a:rPr>
              <a:t>and other </a:t>
            </a:r>
            <a:r>
              <a:rPr lang="en-GB" dirty="0" smtClean="0">
                <a:latin typeface="+mj-lt"/>
              </a:rPr>
              <a:t>reports have </a:t>
            </a:r>
            <a:r>
              <a:rPr lang="en-GB" dirty="0">
                <a:latin typeface="+mj-lt"/>
              </a:rPr>
              <a:t>led the World Health Organization to estimate that </a:t>
            </a:r>
            <a:r>
              <a:rPr lang="en-GB" b="1" dirty="0" smtClean="0">
                <a:solidFill>
                  <a:srgbClr val="7030A0"/>
                </a:solidFill>
                <a:latin typeface="+mj-lt"/>
              </a:rPr>
              <a:t>one </a:t>
            </a:r>
            <a:r>
              <a:rPr lang="en-GB" b="1" dirty="0">
                <a:solidFill>
                  <a:srgbClr val="7030A0"/>
                </a:solidFill>
                <a:latin typeface="+mj-lt"/>
              </a:rPr>
              <a:t>in ten persons receiving health care will suffer preventable </a:t>
            </a:r>
            <a:r>
              <a:rPr lang="en-GB" b="1" dirty="0" smtClean="0">
                <a:solidFill>
                  <a:srgbClr val="7030A0"/>
                </a:solidFill>
                <a:latin typeface="+mj-lt"/>
              </a:rPr>
              <a:t>harm.</a:t>
            </a:r>
            <a:endParaRPr lang="en-US" b="1" dirty="0">
              <a:solidFill>
                <a:srgbClr val="7030A0"/>
              </a:solidFill>
              <a:latin typeface="+mj-lt"/>
            </a:endParaRPr>
          </a:p>
        </p:txBody>
      </p:sp>
      <p:sp>
        <p:nvSpPr>
          <p:cNvPr id="10" name="Rechthoek 9"/>
          <p:cNvSpPr/>
          <p:nvPr/>
        </p:nvSpPr>
        <p:spPr>
          <a:xfrm>
            <a:off x="1068806" y="5373720"/>
            <a:ext cx="3680943" cy="646331"/>
          </a:xfrm>
          <a:prstGeom prst="rect">
            <a:avLst/>
          </a:prstGeom>
          <a:solidFill>
            <a:schemeClr val="bg2"/>
          </a:solidFill>
          <a:ln>
            <a:solidFill>
              <a:srgbClr val="7030A0"/>
            </a:solidFill>
          </a:ln>
        </p:spPr>
        <p:txBody>
          <a:bodyPr wrap="square">
            <a:spAutoFit/>
          </a:bodyPr>
          <a:lstStyle/>
          <a:p>
            <a:pPr algn="ctr"/>
            <a:r>
              <a:rPr lang="en-GB" dirty="0">
                <a:solidFill>
                  <a:srgbClr val="252525"/>
                </a:solidFill>
                <a:latin typeface="+mj-lt"/>
              </a:rPr>
              <a:t>Hospital </a:t>
            </a:r>
            <a:r>
              <a:rPr lang="en-GB" dirty="0">
                <a:latin typeface="+mj-lt"/>
              </a:rPr>
              <a:t>Errors</a:t>
            </a:r>
            <a:r>
              <a:rPr lang="en-GB" dirty="0">
                <a:solidFill>
                  <a:srgbClr val="252525"/>
                </a:solidFill>
                <a:latin typeface="+mj-lt"/>
              </a:rPr>
              <a:t> are the Third Leading Cause of Death in U.S.</a:t>
            </a:r>
          </a:p>
        </p:txBody>
      </p:sp>
      <p:pic>
        <p:nvPicPr>
          <p:cNvPr id="13" name="Afbeelding 12"/>
          <p:cNvPicPr>
            <a:picLocks noChangeAspect="1"/>
          </p:cNvPicPr>
          <p:nvPr/>
        </p:nvPicPr>
        <p:blipFill rotWithShape="1">
          <a:blip r:embed="rId2"/>
          <a:srcRect l="6391" t="11773" r="6949" b="3236"/>
          <a:stretch/>
        </p:blipFill>
        <p:spPr>
          <a:xfrm>
            <a:off x="6548537" y="2607565"/>
            <a:ext cx="4853867" cy="3574069"/>
          </a:xfrm>
          <a:prstGeom prst="rect">
            <a:avLst/>
          </a:prstGeom>
        </p:spPr>
      </p:pic>
    </p:spTree>
    <p:extLst>
      <p:ext uri="{BB962C8B-B14F-4D97-AF65-F5344CB8AC3E}">
        <p14:creationId xmlns:p14="http://schemas.microsoft.com/office/powerpoint/2010/main" val="18536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05981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Patient Safety?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391985" y="1508414"/>
            <a:ext cx="11187565" cy="1308050"/>
          </a:xfrm>
          <a:prstGeom prst="rect">
            <a:avLst/>
          </a:prstGeom>
        </p:spPr>
        <p:txBody>
          <a:bodyPr wrap="square">
            <a:spAutoFit/>
          </a:bodyPr>
          <a:lstStyle/>
          <a:p>
            <a:r>
              <a:rPr lang="en-GB" dirty="0" smtClean="0">
                <a:latin typeface="+mj-lt"/>
              </a:rPr>
              <a:t>A Report </a:t>
            </a:r>
            <a:r>
              <a:rPr lang="en-GB" dirty="0">
                <a:latin typeface="+mj-lt"/>
              </a:rPr>
              <a:t>on Quality and Safety </a:t>
            </a:r>
            <a:r>
              <a:rPr lang="en-GB" dirty="0" smtClean="0">
                <a:latin typeface="+mj-lt"/>
              </a:rPr>
              <a:t>in 2007 found </a:t>
            </a:r>
            <a:r>
              <a:rPr lang="en-GB" dirty="0">
                <a:latin typeface="+mj-lt"/>
              </a:rPr>
              <a:t>that </a:t>
            </a:r>
            <a:r>
              <a:rPr lang="en-GB" b="1" dirty="0">
                <a:solidFill>
                  <a:srgbClr val="7030A0"/>
                </a:solidFill>
                <a:latin typeface="+mj-lt"/>
              </a:rPr>
              <a:t>inadequate communication </a:t>
            </a:r>
            <a:r>
              <a:rPr lang="en-GB" dirty="0">
                <a:latin typeface="+mj-lt"/>
              </a:rPr>
              <a:t>between healthcare providers, or between providers and the patient and family members, was the root cause of over half the serious adverse events in accredited hospitals. </a:t>
            </a:r>
            <a:r>
              <a:rPr lang="en-GB" b="1" dirty="0">
                <a:solidFill>
                  <a:srgbClr val="7030A0"/>
                </a:solidFill>
                <a:latin typeface="+mj-lt"/>
              </a:rPr>
              <a:t>Handwritten reports, manual order entry, and poor legibility </a:t>
            </a:r>
            <a:r>
              <a:rPr lang="en-GB" dirty="0">
                <a:latin typeface="+mj-lt"/>
              </a:rPr>
              <a:t>lead to substantial errors and </a:t>
            </a:r>
            <a:r>
              <a:rPr lang="en-GB" dirty="0" smtClean="0">
                <a:latin typeface="+mj-lt"/>
              </a:rPr>
              <a:t>injuries. </a:t>
            </a:r>
          </a:p>
          <a:p>
            <a:endParaRPr lang="en-GB" sz="700" dirty="0">
              <a:latin typeface="+mj-lt"/>
            </a:endParaRPr>
          </a:p>
          <a:p>
            <a:r>
              <a:rPr lang="en-GB" dirty="0" smtClean="0">
                <a:latin typeface="+mj-lt"/>
              </a:rPr>
              <a:t>Other </a:t>
            </a:r>
            <a:r>
              <a:rPr lang="en-GB" dirty="0">
                <a:latin typeface="+mj-lt"/>
              </a:rPr>
              <a:t>leading causes included </a:t>
            </a:r>
            <a:r>
              <a:rPr lang="en-GB" b="1" dirty="0">
                <a:solidFill>
                  <a:srgbClr val="7030A0"/>
                </a:solidFill>
                <a:latin typeface="+mj-lt"/>
              </a:rPr>
              <a:t>inadequate assessment of the patient's </a:t>
            </a:r>
            <a:r>
              <a:rPr lang="en-GB" b="1" dirty="0" smtClean="0">
                <a:solidFill>
                  <a:srgbClr val="7030A0"/>
                </a:solidFill>
                <a:latin typeface="+mj-lt"/>
              </a:rPr>
              <a:t>condition, poor </a:t>
            </a:r>
            <a:r>
              <a:rPr lang="en-GB" b="1" dirty="0">
                <a:solidFill>
                  <a:srgbClr val="7030A0"/>
                </a:solidFill>
                <a:latin typeface="+mj-lt"/>
              </a:rPr>
              <a:t>leadership</a:t>
            </a:r>
            <a:r>
              <a:rPr lang="en-GB" dirty="0">
                <a:latin typeface="+mj-lt"/>
              </a:rPr>
              <a:t> or </a:t>
            </a:r>
            <a:r>
              <a:rPr lang="en-GB" b="1" dirty="0">
                <a:solidFill>
                  <a:srgbClr val="7030A0"/>
                </a:solidFill>
                <a:latin typeface="+mj-lt"/>
              </a:rPr>
              <a:t>training.</a:t>
            </a:r>
            <a:endParaRPr lang="en-US" b="1" dirty="0">
              <a:solidFill>
                <a:srgbClr val="7030A0"/>
              </a:solidFill>
              <a:latin typeface="+mj-lt"/>
            </a:endParaRPr>
          </a:p>
        </p:txBody>
      </p:sp>
      <p:grpSp>
        <p:nvGrpSpPr>
          <p:cNvPr id="7" name="Groep 6"/>
          <p:cNvGrpSpPr/>
          <p:nvPr/>
        </p:nvGrpSpPr>
        <p:grpSpPr>
          <a:xfrm>
            <a:off x="391985" y="2931396"/>
            <a:ext cx="11010419" cy="3353044"/>
            <a:chOff x="391985" y="2931396"/>
            <a:chExt cx="11010419" cy="3353044"/>
          </a:xfrm>
        </p:grpSpPr>
        <p:sp>
          <p:nvSpPr>
            <p:cNvPr id="5" name="Rechthoek 4"/>
            <p:cNvSpPr/>
            <p:nvPr/>
          </p:nvSpPr>
          <p:spPr>
            <a:xfrm>
              <a:off x="391985" y="3113999"/>
              <a:ext cx="8205083" cy="3031599"/>
            </a:xfrm>
            <a:prstGeom prst="rect">
              <a:avLst/>
            </a:prstGeom>
          </p:spPr>
          <p:txBody>
            <a:bodyPr wrap="square">
              <a:spAutoFit/>
            </a:bodyPr>
            <a:lstStyle/>
            <a:p>
              <a:r>
                <a:rPr lang="en-GB" dirty="0">
                  <a:latin typeface="+mj-lt"/>
                </a:rPr>
                <a:t>Similarities and contrasts have been noted between the "cultures of safety" in medicine and </a:t>
              </a:r>
              <a:r>
                <a:rPr lang="en-GB" dirty="0" smtClean="0">
                  <a:latin typeface="+mj-lt"/>
                </a:rPr>
                <a:t>aviation. Pilots </a:t>
              </a:r>
              <a:r>
                <a:rPr lang="en-GB" dirty="0">
                  <a:latin typeface="+mj-lt"/>
                </a:rPr>
                <a:t>and medical personnel </a:t>
              </a:r>
              <a:r>
                <a:rPr lang="en-GB" dirty="0" smtClean="0">
                  <a:latin typeface="+mj-lt"/>
                </a:rPr>
                <a:t>both operate </a:t>
              </a:r>
              <a:r>
                <a:rPr lang="en-GB" dirty="0">
                  <a:latin typeface="+mj-lt"/>
                </a:rPr>
                <a:t>in complex environments, interact with technology, </a:t>
              </a:r>
              <a:r>
                <a:rPr lang="en-GB" dirty="0" smtClean="0">
                  <a:latin typeface="+mj-lt"/>
                </a:rPr>
                <a:t>and </a:t>
              </a:r>
              <a:r>
                <a:rPr lang="en-GB" dirty="0">
                  <a:latin typeface="+mj-lt"/>
                </a:rPr>
                <a:t>are subject to fatigue, stress, danger, and loss of life and prestige as a consequence of </a:t>
              </a:r>
              <a:r>
                <a:rPr lang="en-GB" dirty="0" smtClean="0">
                  <a:latin typeface="+mj-lt"/>
                </a:rPr>
                <a:t>error.</a:t>
              </a:r>
            </a:p>
            <a:p>
              <a:endParaRPr lang="en-GB" sz="1100" dirty="0">
                <a:latin typeface="+mj-lt"/>
              </a:endParaRPr>
            </a:p>
            <a:p>
              <a:r>
                <a:rPr lang="en-GB" dirty="0" smtClean="0">
                  <a:latin typeface="+mj-lt"/>
                </a:rPr>
                <a:t>Given </a:t>
              </a:r>
              <a:r>
                <a:rPr lang="en-GB" dirty="0">
                  <a:latin typeface="+mj-lt"/>
                </a:rPr>
                <a:t>the </a:t>
              </a:r>
              <a:r>
                <a:rPr lang="en-GB" dirty="0" smtClean="0">
                  <a:latin typeface="+mj-lt"/>
                </a:rPr>
                <a:t>excellent </a:t>
              </a:r>
              <a:r>
                <a:rPr lang="en-GB" dirty="0">
                  <a:latin typeface="+mj-lt"/>
                </a:rPr>
                <a:t>record of aviation in accident </a:t>
              </a:r>
              <a:r>
                <a:rPr lang="en-GB" dirty="0" smtClean="0">
                  <a:latin typeface="+mj-lt"/>
                </a:rPr>
                <a:t>prevention, a </a:t>
              </a:r>
              <a:r>
                <a:rPr lang="en-GB" dirty="0">
                  <a:latin typeface="+mj-lt"/>
                </a:rPr>
                <a:t>similar medical adverse event system would </a:t>
              </a:r>
              <a:r>
                <a:rPr lang="en-GB" dirty="0" smtClean="0">
                  <a:latin typeface="+mj-lt"/>
                </a:rPr>
                <a:t>include</a:t>
              </a:r>
            </a:p>
            <a:p>
              <a:pPr marL="1200150" lvl="2" indent="-285750">
                <a:buFont typeface="Arial" panose="020B0604020202020204" pitchFamily="34" charset="0"/>
                <a:buChar char="•"/>
              </a:pPr>
              <a:r>
                <a:rPr lang="en-GB" b="1" dirty="0" smtClean="0">
                  <a:solidFill>
                    <a:srgbClr val="7030A0"/>
                  </a:solidFill>
                  <a:latin typeface="+mj-lt"/>
                </a:rPr>
                <a:t>non-punitive </a:t>
              </a:r>
              <a:r>
                <a:rPr lang="en-GB" b="1" dirty="0">
                  <a:solidFill>
                    <a:srgbClr val="7030A0"/>
                  </a:solidFill>
                  <a:latin typeface="+mj-lt"/>
                </a:rPr>
                <a:t>reporting</a:t>
              </a:r>
              <a:r>
                <a:rPr lang="en-GB" dirty="0">
                  <a:latin typeface="+mj-lt"/>
                </a:rPr>
                <a:t>, </a:t>
              </a:r>
              <a:endParaRPr lang="en-GB" dirty="0" smtClean="0">
                <a:latin typeface="+mj-lt"/>
              </a:endParaRPr>
            </a:p>
            <a:p>
              <a:pPr marL="1200150" lvl="2" indent="-285750">
                <a:buFont typeface="Arial" panose="020B0604020202020204" pitchFamily="34" charset="0"/>
                <a:buChar char="•"/>
              </a:pPr>
              <a:r>
                <a:rPr lang="en-GB" b="1" dirty="0" smtClean="0">
                  <a:solidFill>
                    <a:srgbClr val="7030A0"/>
                  </a:solidFill>
                  <a:latin typeface="+mj-lt"/>
                </a:rPr>
                <a:t>teamwork </a:t>
              </a:r>
              <a:r>
                <a:rPr lang="en-GB" b="1" dirty="0">
                  <a:solidFill>
                    <a:srgbClr val="7030A0"/>
                  </a:solidFill>
                  <a:latin typeface="+mj-lt"/>
                </a:rPr>
                <a:t>training</a:t>
              </a:r>
              <a:r>
                <a:rPr lang="en-GB" dirty="0">
                  <a:latin typeface="+mj-lt"/>
                </a:rPr>
                <a:t>, </a:t>
              </a:r>
              <a:endParaRPr lang="en-GB" dirty="0" smtClean="0">
                <a:latin typeface="+mj-lt"/>
              </a:endParaRPr>
            </a:p>
            <a:p>
              <a:pPr marL="1200150" lvl="2" indent="-285750">
                <a:buFont typeface="Arial" panose="020B0604020202020204" pitchFamily="34" charset="0"/>
                <a:buChar char="•"/>
              </a:pPr>
              <a:r>
                <a:rPr lang="en-GB" b="1" dirty="0" smtClean="0">
                  <a:solidFill>
                    <a:srgbClr val="7030A0"/>
                  </a:solidFill>
                  <a:latin typeface="+mj-lt"/>
                </a:rPr>
                <a:t>feedback </a:t>
              </a:r>
              <a:r>
                <a:rPr lang="en-GB" b="1" dirty="0">
                  <a:solidFill>
                    <a:srgbClr val="7030A0"/>
                  </a:solidFill>
                  <a:latin typeface="+mj-lt"/>
                </a:rPr>
                <a:t>on performance</a:t>
              </a:r>
              <a:r>
                <a:rPr lang="en-GB" dirty="0">
                  <a:latin typeface="+mj-lt"/>
                </a:rPr>
                <a:t> </a:t>
              </a:r>
              <a:r>
                <a:rPr lang="en-GB" dirty="0" smtClean="0">
                  <a:latin typeface="+mj-lt"/>
                </a:rPr>
                <a:t>and</a:t>
              </a:r>
            </a:p>
            <a:p>
              <a:pPr marL="1200150" lvl="2" indent="-285750">
                <a:buFont typeface="Arial" panose="020B0604020202020204" pitchFamily="34" charset="0"/>
                <a:buChar char="•"/>
              </a:pPr>
              <a:r>
                <a:rPr lang="en-GB" b="1" dirty="0" smtClean="0">
                  <a:solidFill>
                    <a:srgbClr val="7030A0"/>
                  </a:solidFill>
                  <a:latin typeface="+mj-lt"/>
                </a:rPr>
                <a:t>institutional </a:t>
              </a:r>
              <a:r>
                <a:rPr lang="en-GB" b="1" dirty="0">
                  <a:solidFill>
                    <a:srgbClr val="7030A0"/>
                  </a:solidFill>
                  <a:latin typeface="+mj-lt"/>
                </a:rPr>
                <a:t>commitment to data collection and analysis</a:t>
              </a:r>
              <a:r>
                <a:rPr lang="en-GB" dirty="0" smtClean="0">
                  <a:latin typeface="+mj-lt"/>
                </a:rPr>
                <a:t>. </a:t>
              </a:r>
              <a:endParaRPr lang="en-US" dirty="0">
                <a:latin typeface="+mj-lt"/>
              </a:endParaRPr>
            </a:p>
          </p:txBody>
        </p:sp>
        <p:pic>
          <p:nvPicPr>
            <p:cNvPr id="3" name="Afbeelding 2"/>
            <p:cNvPicPr>
              <a:picLocks noChangeAspect="1"/>
            </p:cNvPicPr>
            <p:nvPr/>
          </p:nvPicPr>
          <p:blipFill>
            <a:blip r:embed="rId2"/>
            <a:stretch>
              <a:fillRect/>
            </a:stretch>
          </p:blipFill>
          <p:spPr>
            <a:xfrm>
              <a:off x="9028901" y="2931396"/>
              <a:ext cx="2373503" cy="3353044"/>
            </a:xfrm>
            <a:prstGeom prst="rect">
              <a:avLst/>
            </a:prstGeom>
          </p:spPr>
        </p:pic>
      </p:grpSp>
    </p:spTree>
    <p:extLst>
      <p:ext uri="{BB962C8B-B14F-4D97-AF65-F5344CB8AC3E}">
        <p14:creationId xmlns:p14="http://schemas.microsoft.com/office/powerpoint/2010/main" val="5142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Device Risk Classification in the USA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12130" y="1436256"/>
            <a:ext cx="11085603" cy="1631216"/>
          </a:xfrm>
          <a:prstGeom prst="rect">
            <a:avLst/>
          </a:prstGeom>
        </p:spPr>
        <p:txBody>
          <a:bodyPr wrap="square">
            <a:spAutoFit/>
          </a:bodyPr>
          <a:lstStyle/>
          <a:p>
            <a:r>
              <a:rPr lang="en-GB" sz="2000" dirty="0">
                <a:latin typeface="+mj-lt"/>
              </a:rPr>
              <a:t>The Food and Drug Administration (FDA) has established </a:t>
            </a:r>
            <a:r>
              <a:rPr lang="en-GB" sz="2000" dirty="0" smtClean="0">
                <a:latin typeface="+mj-lt"/>
              </a:rPr>
              <a:t>risk classifications </a:t>
            </a:r>
            <a:r>
              <a:rPr lang="en-GB" sz="2000" dirty="0">
                <a:latin typeface="+mj-lt"/>
              </a:rPr>
              <a:t>for approximately </a:t>
            </a:r>
            <a:r>
              <a:rPr lang="en-GB" sz="2000" b="1" dirty="0">
                <a:solidFill>
                  <a:srgbClr val="7030A0"/>
                </a:solidFill>
                <a:latin typeface="+mj-lt"/>
              </a:rPr>
              <a:t>1,700</a:t>
            </a:r>
            <a:r>
              <a:rPr lang="en-GB" sz="2000" dirty="0">
                <a:latin typeface="+mj-lt"/>
              </a:rPr>
              <a:t> different </a:t>
            </a:r>
            <a:r>
              <a:rPr lang="en-GB" sz="2000" b="1" dirty="0">
                <a:solidFill>
                  <a:srgbClr val="7030A0"/>
                </a:solidFill>
                <a:latin typeface="+mj-lt"/>
              </a:rPr>
              <a:t>generic</a:t>
            </a:r>
            <a:r>
              <a:rPr lang="en-GB" sz="2000" dirty="0">
                <a:latin typeface="+mj-lt"/>
              </a:rPr>
              <a:t> types of </a:t>
            </a:r>
            <a:r>
              <a:rPr lang="en-GB" sz="2000" dirty="0" smtClean="0">
                <a:latin typeface="+mj-lt"/>
              </a:rPr>
              <a:t>devices. </a:t>
            </a:r>
          </a:p>
          <a:p>
            <a:r>
              <a:rPr lang="en-GB" sz="2000" dirty="0" smtClean="0">
                <a:latin typeface="+mj-lt"/>
              </a:rPr>
              <a:t>Each </a:t>
            </a:r>
            <a:r>
              <a:rPr lang="en-GB" sz="2000" dirty="0">
                <a:latin typeface="+mj-lt"/>
              </a:rPr>
              <a:t>of these generic types of devices is assigned to </a:t>
            </a:r>
            <a:r>
              <a:rPr lang="en-GB" sz="2000" b="1" dirty="0">
                <a:solidFill>
                  <a:srgbClr val="7030A0"/>
                </a:solidFill>
                <a:latin typeface="+mj-lt"/>
              </a:rPr>
              <a:t>one of three regulatory classes </a:t>
            </a:r>
            <a:r>
              <a:rPr lang="en-GB" sz="2000" dirty="0">
                <a:latin typeface="+mj-lt"/>
              </a:rPr>
              <a:t>based on the </a:t>
            </a:r>
            <a:r>
              <a:rPr lang="en-GB" sz="2000" b="1" dirty="0">
                <a:solidFill>
                  <a:srgbClr val="7030A0"/>
                </a:solidFill>
                <a:latin typeface="+mj-lt"/>
              </a:rPr>
              <a:t>level of control necessary </a:t>
            </a:r>
            <a:r>
              <a:rPr lang="en-GB" sz="2000" dirty="0">
                <a:latin typeface="+mj-lt"/>
              </a:rPr>
              <a:t>to assure the safety and effectiveness of the device. </a:t>
            </a:r>
            <a:r>
              <a:rPr lang="en-GB" sz="2000" dirty="0" smtClean="0">
                <a:latin typeface="+mj-lt"/>
              </a:rPr>
              <a:t>The risk classification is </a:t>
            </a:r>
            <a:r>
              <a:rPr lang="en-GB" sz="2000" dirty="0">
                <a:latin typeface="+mj-lt"/>
              </a:rPr>
              <a:t>based on </a:t>
            </a:r>
            <a:r>
              <a:rPr lang="en-GB" sz="2000" b="1" dirty="0">
                <a:solidFill>
                  <a:srgbClr val="7030A0"/>
                </a:solidFill>
                <a:latin typeface="+mj-lt"/>
              </a:rPr>
              <a:t>expert recommendation </a:t>
            </a:r>
            <a:r>
              <a:rPr lang="en-GB" sz="2000" dirty="0">
                <a:latin typeface="+mj-lt"/>
              </a:rPr>
              <a:t>from members of 16 </a:t>
            </a:r>
            <a:r>
              <a:rPr lang="en-GB" sz="2000" dirty="0" smtClean="0">
                <a:latin typeface="+mj-lt"/>
              </a:rPr>
              <a:t>medical ‘panels’, together covering all devices.  </a:t>
            </a:r>
            <a:endParaRPr lang="en-GB" sz="2000" dirty="0">
              <a:latin typeface="+mj-lt"/>
            </a:endParaRPr>
          </a:p>
        </p:txBody>
      </p:sp>
      <p:sp>
        <p:nvSpPr>
          <p:cNvPr id="9" name="Rechthoek 8"/>
          <p:cNvSpPr/>
          <p:nvPr/>
        </p:nvSpPr>
        <p:spPr>
          <a:xfrm>
            <a:off x="415923" y="3277548"/>
            <a:ext cx="11294533" cy="1292662"/>
          </a:xfrm>
          <a:prstGeom prst="rect">
            <a:avLst/>
          </a:prstGeom>
        </p:spPr>
        <p:txBody>
          <a:bodyPr wrap="square">
            <a:spAutoFit/>
          </a:bodyPr>
          <a:lstStyle/>
          <a:p>
            <a:r>
              <a:rPr lang="en-GB" dirty="0">
                <a:latin typeface="+mj-lt"/>
              </a:rPr>
              <a:t>Device classification depends on the </a:t>
            </a:r>
            <a:r>
              <a:rPr lang="en-GB" b="1" dirty="0">
                <a:solidFill>
                  <a:srgbClr val="7030A0"/>
                </a:solidFill>
                <a:latin typeface="+mj-lt"/>
              </a:rPr>
              <a:t>intended use of the device </a:t>
            </a:r>
            <a:r>
              <a:rPr lang="en-GB" dirty="0">
                <a:latin typeface="+mj-lt"/>
              </a:rPr>
              <a:t>and also upon indications for use. </a:t>
            </a:r>
            <a:endParaRPr lang="en-GB" dirty="0" smtClean="0">
              <a:latin typeface="+mj-lt"/>
            </a:endParaRPr>
          </a:p>
          <a:p>
            <a:r>
              <a:rPr lang="en-GB" dirty="0" smtClean="0">
                <a:latin typeface="+mj-lt"/>
              </a:rPr>
              <a:t>For </a:t>
            </a:r>
            <a:r>
              <a:rPr lang="en-GB" dirty="0">
                <a:latin typeface="+mj-lt"/>
              </a:rPr>
              <a:t>example, a </a:t>
            </a:r>
            <a:r>
              <a:rPr lang="en-GB" dirty="0" smtClean="0">
                <a:latin typeface="+mj-lt"/>
              </a:rPr>
              <a:t>scalpel's </a:t>
            </a:r>
            <a:r>
              <a:rPr lang="en-GB" dirty="0">
                <a:latin typeface="+mj-lt"/>
              </a:rPr>
              <a:t>intended use is to cut tissue. A subset of intended use arises when a more specialized indication is added in the device's </a:t>
            </a:r>
            <a:r>
              <a:rPr lang="en-GB" dirty="0" smtClean="0">
                <a:latin typeface="+mj-lt"/>
              </a:rPr>
              <a:t>labelling </a:t>
            </a:r>
            <a:r>
              <a:rPr lang="en-GB" dirty="0">
                <a:latin typeface="+mj-lt"/>
              </a:rPr>
              <a:t>such as, "for making incisions in the cornea". </a:t>
            </a:r>
            <a:endParaRPr lang="en-GB" dirty="0" smtClean="0">
              <a:latin typeface="+mj-lt"/>
            </a:endParaRPr>
          </a:p>
          <a:p>
            <a:endParaRPr lang="en-GB" sz="500" dirty="0" smtClean="0">
              <a:latin typeface="+mj-lt"/>
            </a:endParaRPr>
          </a:p>
          <a:p>
            <a:r>
              <a:rPr lang="en-GB" dirty="0" smtClean="0">
                <a:latin typeface="+mj-lt"/>
              </a:rPr>
              <a:t>Indications for use can be found in the device's labelling, but may also be conveyed orally during sale of the product. </a:t>
            </a:r>
            <a:endParaRPr lang="en-GB" dirty="0">
              <a:latin typeface="+mj-lt"/>
            </a:endParaRPr>
          </a:p>
        </p:txBody>
      </p:sp>
      <p:sp>
        <p:nvSpPr>
          <p:cNvPr id="4" name="Rechthoek 3"/>
          <p:cNvSpPr/>
          <p:nvPr/>
        </p:nvSpPr>
        <p:spPr>
          <a:xfrm>
            <a:off x="412130" y="4631875"/>
            <a:ext cx="11030029" cy="646331"/>
          </a:xfrm>
          <a:prstGeom prst="rect">
            <a:avLst/>
          </a:prstGeom>
        </p:spPr>
        <p:txBody>
          <a:bodyPr wrap="square">
            <a:spAutoFit/>
          </a:bodyPr>
          <a:lstStyle/>
          <a:p>
            <a:pPr lvl="0"/>
            <a:r>
              <a:rPr lang="en-GB" dirty="0" smtClean="0">
                <a:solidFill>
                  <a:srgbClr val="000000"/>
                </a:solidFill>
                <a:latin typeface="Calibri Light" panose="020F0302020204030204"/>
              </a:rPr>
              <a:t>Device classification </a:t>
            </a:r>
            <a:r>
              <a:rPr lang="en-GB" dirty="0">
                <a:solidFill>
                  <a:srgbClr val="000000"/>
                </a:solidFill>
                <a:latin typeface="Calibri Light" panose="020F0302020204030204"/>
              </a:rPr>
              <a:t>is </a:t>
            </a:r>
            <a:r>
              <a:rPr lang="en-GB" b="1" dirty="0">
                <a:solidFill>
                  <a:srgbClr val="7030A0"/>
                </a:solidFill>
                <a:latin typeface="Calibri Light" panose="020F0302020204030204"/>
              </a:rPr>
              <a:t>risk based</a:t>
            </a:r>
            <a:r>
              <a:rPr lang="en-GB" dirty="0">
                <a:solidFill>
                  <a:srgbClr val="000000"/>
                </a:solidFill>
                <a:latin typeface="Calibri Light" panose="020F0302020204030204"/>
              </a:rPr>
              <a:t>, that is, the risk the device poses to the patient and/or the user is </a:t>
            </a:r>
            <a:r>
              <a:rPr lang="en-GB" dirty="0" smtClean="0">
                <a:solidFill>
                  <a:srgbClr val="000000"/>
                </a:solidFill>
                <a:latin typeface="Calibri Light" panose="020F0302020204030204"/>
              </a:rPr>
              <a:t>the </a:t>
            </a:r>
            <a:r>
              <a:rPr lang="en-GB" dirty="0">
                <a:solidFill>
                  <a:srgbClr val="000000"/>
                </a:solidFill>
                <a:latin typeface="Calibri Light" panose="020F0302020204030204"/>
              </a:rPr>
              <a:t>major factor in the class it is </a:t>
            </a:r>
            <a:r>
              <a:rPr lang="en-GB" dirty="0" smtClean="0">
                <a:solidFill>
                  <a:srgbClr val="000000"/>
                </a:solidFill>
                <a:latin typeface="Calibri Light" panose="020F0302020204030204"/>
              </a:rPr>
              <a:t>assigned (see next page). </a:t>
            </a:r>
            <a:endParaRPr lang="en-GB" dirty="0">
              <a:solidFill>
                <a:srgbClr val="000000"/>
              </a:solidFill>
              <a:latin typeface="Calibri Light" panose="020F0302020204030204"/>
            </a:endParaRPr>
          </a:p>
        </p:txBody>
      </p:sp>
      <p:sp>
        <p:nvSpPr>
          <p:cNvPr id="5" name="Rechthoek 4"/>
          <p:cNvSpPr/>
          <p:nvPr/>
        </p:nvSpPr>
        <p:spPr>
          <a:xfrm>
            <a:off x="1133477" y="5734503"/>
            <a:ext cx="10364256" cy="400110"/>
          </a:xfrm>
          <a:prstGeom prst="rect">
            <a:avLst/>
          </a:prstGeom>
          <a:solidFill>
            <a:schemeClr val="bg2"/>
          </a:solidFill>
          <a:ln>
            <a:solidFill>
              <a:srgbClr val="7030A0"/>
            </a:solidFill>
          </a:ln>
        </p:spPr>
        <p:txBody>
          <a:bodyPr wrap="square" rtlCol="0">
            <a:spAutoFit/>
          </a:bodyPr>
          <a:lstStyle/>
          <a:p>
            <a:pPr algn="ctr"/>
            <a:r>
              <a:rPr lang="en-GB" sz="2000" b="1" dirty="0" smtClean="0">
                <a:latin typeface="+mj-lt"/>
              </a:rPr>
              <a:t>FDA Class </a:t>
            </a:r>
            <a:r>
              <a:rPr lang="en-GB" sz="2000" b="1" dirty="0">
                <a:latin typeface="+mj-lt"/>
              </a:rPr>
              <a:t>I includes devices with the lowest risk and </a:t>
            </a:r>
            <a:r>
              <a:rPr lang="en-GB" sz="2000" b="1" dirty="0" smtClean="0">
                <a:latin typeface="+mj-lt"/>
              </a:rPr>
              <a:t>FDA Class </a:t>
            </a:r>
            <a:r>
              <a:rPr lang="en-GB" sz="2000" b="1" dirty="0">
                <a:latin typeface="+mj-lt"/>
              </a:rPr>
              <a:t>III includes those with the greatest </a:t>
            </a:r>
            <a:r>
              <a:rPr lang="en-GB" sz="2000" b="1" dirty="0" smtClean="0">
                <a:latin typeface="+mj-lt"/>
              </a:rPr>
              <a:t>risk</a:t>
            </a:r>
            <a:endParaRPr lang="en-US" sz="2000" b="1" dirty="0">
              <a:latin typeface="+mj-lt"/>
            </a:endParaRPr>
          </a:p>
        </p:txBody>
      </p:sp>
    </p:spTree>
    <p:extLst>
      <p:ext uri="{BB962C8B-B14F-4D97-AF65-F5344CB8AC3E}">
        <p14:creationId xmlns:p14="http://schemas.microsoft.com/office/powerpoint/2010/main" val="21502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classification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determinants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Rechthoek 6"/>
          <p:cNvSpPr/>
          <p:nvPr/>
        </p:nvSpPr>
        <p:spPr>
          <a:xfrm>
            <a:off x="1536308" y="1788387"/>
            <a:ext cx="8797491" cy="3639458"/>
          </a:xfrm>
          <a:prstGeom prst="rect">
            <a:avLst/>
          </a:prstGeom>
        </p:spPr>
        <p:txBody>
          <a:bodyPr wrap="square">
            <a:spAutoFit/>
          </a:bodyPr>
          <a:lstStyle/>
          <a:p>
            <a:r>
              <a:rPr lang="en-GB" sz="2000" dirty="0">
                <a:latin typeface="+mj-lt"/>
              </a:rPr>
              <a:t>In classifying devices, potential areas of hazard that </a:t>
            </a:r>
            <a:r>
              <a:rPr lang="en-GB" sz="2000" dirty="0" smtClean="0">
                <a:latin typeface="+mj-lt"/>
              </a:rPr>
              <a:t>are considered include:</a:t>
            </a:r>
          </a:p>
          <a:p>
            <a:endParaRPr lang="en-GB" sz="1050" dirty="0" smtClean="0">
              <a:latin typeface="+mj-lt"/>
            </a:endParaRPr>
          </a:p>
          <a:p>
            <a:pPr marL="742950" lvl="1" indent="-285750">
              <a:buFont typeface="Arial" panose="020B0604020202020204" pitchFamily="34" charset="0"/>
              <a:buChar char="•"/>
            </a:pPr>
            <a:r>
              <a:rPr lang="en-GB" sz="2000" b="1" dirty="0" smtClean="0">
                <a:solidFill>
                  <a:srgbClr val="7030A0"/>
                </a:solidFill>
                <a:latin typeface="+mj-lt"/>
              </a:rPr>
              <a:t>the degree </a:t>
            </a:r>
            <a:r>
              <a:rPr lang="en-GB" sz="2000" b="1" dirty="0">
                <a:solidFill>
                  <a:srgbClr val="7030A0"/>
                </a:solidFill>
                <a:latin typeface="+mj-lt"/>
              </a:rPr>
              <a:t>of </a:t>
            </a:r>
            <a:r>
              <a:rPr lang="en-GB" sz="2000" b="1" dirty="0" smtClean="0">
                <a:solidFill>
                  <a:srgbClr val="7030A0"/>
                </a:solidFill>
                <a:latin typeface="+mj-lt"/>
              </a:rPr>
              <a:t>invasiveness</a:t>
            </a:r>
          </a:p>
          <a:p>
            <a:pPr marL="1200150" lvl="2" indent="-285750">
              <a:buFont typeface="Arial" panose="020B0604020202020204" pitchFamily="34" charset="0"/>
              <a:buChar char="•"/>
            </a:pPr>
            <a:r>
              <a:rPr lang="en-GB" sz="2000" dirty="0" smtClean="0">
                <a:latin typeface="+mj-lt"/>
              </a:rPr>
              <a:t>an </a:t>
            </a:r>
            <a:r>
              <a:rPr lang="en-GB" sz="2000" dirty="0">
                <a:latin typeface="+mj-lt"/>
              </a:rPr>
              <a:t>invasive device is usually considered to have higher potential </a:t>
            </a:r>
            <a:r>
              <a:rPr lang="en-GB" sz="2000" dirty="0" smtClean="0">
                <a:latin typeface="+mj-lt"/>
              </a:rPr>
              <a:t>hazard than </a:t>
            </a:r>
            <a:r>
              <a:rPr lang="en-GB" sz="2000" dirty="0">
                <a:latin typeface="+mj-lt"/>
              </a:rPr>
              <a:t>an equivalent non-invasive device (e.g. there are invasive and non-invasive </a:t>
            </a:r>
            <a:r>
              <a:rPr lang="en-GB" sz="2000" dirty="0" smtClean="0">
                <a:latin typeface="+mj-lt"/>
              </a:rPr>
              <a:t>blood pressure monitors)</a:t>
            </a:r>
          </a:p>
          <a:p>
            <a:pPr marL="742950" lvl="1" indent="-285750">
              <a:buFont typeface="Arial" panose="020B0604020202020204" pitchFamily="34" charset="0"/>
              <a:buChar char="•"/>
            </a:pPr>
            <a:r>
              <a:rPr lang="en-GB" sz="2000" b="1" dirty="0" smtClean="0">
                <a:solidFill>
                  <a:srgbClr val="7030A0"/>
                </a:solidFill>
                <a:latin typeface="+mj-lt"/>
              </a:rPr>
              <a:t>duration </a:t>
            </a:r>
            <a:r>
              <a:rPr lang="en-GB" sz="2000" b="1" dirty="0">
                <a:solidFill>
                  <a:srgbClr val="7030A0"/>
                </a:solidFill>
                <a:latin typeface="+mj-lt"/>
              </a:rPr>
              <a:t>of </a:t>
            </a:r>
            <a:r>
              <a:rPr lang="en-GB" sz="2000" b="1" dirty="0" smtClean="0">
                <a:solidFill>
                  <a:srgbClr val="7030A0"/>
                </a:solidFill>
                <a:latin typeface="+mj-lt"/>
              </a:rPr>
              <a:t>contact </a:t>
            </a:r>
            <a:endParaRPr lang="en-GB" sz="2000" dirty="0">
              <a:solidFill>
                <a:srgbClr val="7030A0"/>
              </a:solidFill>
              <a:latin typeface="+mj-lt"/>
            </a:endParaRPr>
          </a:p>
          <a:p>
            <a:pPr marL="1200150" lvl="2" indent="-285750">
              <a:buFont typeface="Arial" panose="020B0604020202020204" pitchFamily="34" charset="0"/>
              <a:buChar char="•"/>
            </a:pPr>
            <a:r>
              <a:rPr lang="en-GB" sz="2000" dirty="0" smtClean="0">
                <a:latin typeface="+mj-lt"/>
              </a:rPr>
              <a:t>long versus short</a:t>
            </a:r>
          </a:p>
          <a:p>
            <a:pPr marL="742950" lvl="1" indent="-285750">
              <a:buFont typeface="Arial" panose="020B0604020202020204" pitchFamily="34" charset="0"/>
              <a:buChar char="•"/>
            </a:pPr>
            <a:r>
              <a:rPr lang="en-GB" sz="2000" b="1" dirty="0" smtClean="0">
                <a:solidFill>
                  <a:srgbClr val="7030A0"/>
                </a:solidFill>
                <a:latin typeface="+mj-lt"/>
              </a:rPr>
              <a:t>the </a:t>
            </a:r>
            <a:r>
              <a:rPr lang="en-GB" sz="2000" b="1" dirty="0">
                <a:solidFill>
                  <a:srgbClr val="7030A0"/>
                </a:solidFill>
                <a:latin typeface="+mj-lt"/>
              </a:rPr>
              <a:t>body system </a:t>
            </a:r>
            <a:r>
              <a:rPr lang="en-GB" sz="2000" b="1" dirty="0" smtClean="0">
                <a:solidFill>
                  <a:srgbClr val="7030A0"/>
                </a:solidFill>
                <a:latin typeface="+mj-lt"/>
              </a:rPr>
              <a:t>affected </a:t>
            </a:r>
          </a:p>
          <a:p>
            <a:pPr marL="1200150" lvl="2" indent="-285750">
              <a:buFont typeface="Arial" panose="020B0604020202020204" pitchFamily="34" charset="0"/>
              <a:buChar char="•"/>
            </a:pPr>
            <a:r>
              <a:rPr lang="en-GB" sz="2000" dirty="0" smtClean="0">
                <a:latin typeface="+mj-lt"/>
              </a:rPr>
              <a:t>more or less vital organs affected; e.g. the heart is considered vital</a:t>
            </a:r>
          </a:p>
          <a:p>
            <a:pPr marL="742950" lvl="1" indent="-285750">
              <a:buFont typeface="Arial" panose="020B0604020202020204" pitchFamily="34" charset="0"/>
              <a:buChar char="•"/>
            </a:pPr>
            <a:r>
              <a:rPr lang="en-GB" sz="2000" b="1" dirty="0" smtClean="0">
                <a:solidFill>
                  <a:srgbClr val="7030A0"/>
                </a:solidFill>
                <a:latin typeface="+mj-lt"/>
              </a:rPr>
              <a:t>local versus systemic effects </a:t>
            </a:r>
          </a:p>
          <a:p>
            <a:pPr marL="1200150" lvl="2" indent="-285750">
              <a:buFont typeface="Arial" panose="020B0604020202020204" pitchFamily="34" charset="0"/>
              <a:buChar char="•"/>
            </a:pPr>
            <a:r>
              <a:rPr lang="en-GB" sz="2000" dirty="0" smtClean="0">
                <a:latin typeface="+mj-lt"/>
              </a:rPr>
              <a:t>systemic means involving the ‘total’ body</a:t>
            </a:r>
          </a:p>
        </p:txBody>
      </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6093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risk classification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67704" y="1533994"/>
            <a:ext cx="7958449" cy="923330"/>
          </a:xfrm>
          <a:prstGeom prst="rect">
            <a:avLst/>
          </a:prstGeom>
        </p:spPr>
        <p:txBody>
          <a:bodyPr wrap="square">
            <a:spAutoFit/>
          </a:bodyPr>
          <a:lstStyle/>
          <a:p>
            <a:pPr lvl="0"/>
            <a:r>
              <a:rPr lang="en-GB" b="1" dirty="0">
                <a:solidFill>
                  <a:srgbClr val="7030A0"/>
                </a:solidFill>
                <a:latin typeface="Calibri Light" panose="020F0302020204030204"/>
              </a:rPr>
              <a:t>Class I devices </a:t>
            </a:r>
            <a:r>
              <a:rPr lang="en-GB" dirty="0">
                <a:solidFill>
                  <a:srgbClr val="000000"/>
                </a:solidFill>
                <a:latin typeface="Calibri Light" panose="020F0302020204030204"/>
              </a:rPr>
              <a:t>are deemed to be low risk and are therefore subject to the least regulatory controls. </a:t>
            </a:r>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For </a:t>
            </a:r>
            <a:r>
              <a:rPr lang="en-GB" dirty="0">
                <a:solidFill>
                  <a:srgbClr val="000000"/>
                </a:solidFill>
                <a:latin typeface="Calibri Light" panose="020F0302020204030204"/>
              </a:rPr>
              <a:t>example, </a:t>
            </a:r>
            <a:r>
              <a:rPr lang="en-GB" b="1" dirty="0">
                <a:solidFill>
                  <a:srgbClr val="000000"/>
                </a:solidFill>
                <a:latin typeface="Calibri Light" panose="020F0302020204030204"/>
              </a:rPr>
              <a:t>dental floss </a:t>
            </a:r>
            <a:r>
              <a:rPr lang="en-GB" dirty="0">
                <a:solidFill>
                  <a:srgbClr val="000000"/>
                </a:solidFill>
                <a:latin typeface="Calibri Light" panose="020F0302020204030204"/>
              </a:rPr>
              <a:t>is classified as Class I device.</a:t>
            </a:r>
          </a:p>
        </p:txBody>
      </p:sp>
      <p:pic>
        <p:nvPicPr>
          <p:cNvPr id="8" name="Afbeelding 7"/>
          <p:cNvPicPr>
            <a:picLocks noChangeAspect="1"/>
          </p:cNvPicPr>
          <p:nvPr/>
        </p:nvPicPr>
        <p:blipFill>
          <a:blip r:embed="rId2"/>
          <a:stretch>
            <a:fillRect/>
          </a:stretch>
        </p:blipFill>
        <p:spPr>
          <a:xfrm>
            <a:off x="9041361" y="1284835"/>
            <a:ext cx="2362200" cy="1562100"/>
          </a:xfrm>
          <a:prstGeom prst="rect">
            <a:avLst/>
          </a:prstGeom>
        </p:spPr>
      </p:pic>
      <p:grpSp>
        <p:nvGrpSpPr>
          <p:cNvPr id="3" name="Groep 2"/>
          <p:cNvGrpSpPr/>
          <p:nvPr/>
        </p:nvGrpSpPr>
        <p:grpSpPr>
          <a:xfrm>
            <a:off x="476249" y="2820430"/>
            <a:ext cx="10910220" cy="1534255"/>
            <a:chOff x="476249" y="2820430"/>
            <a:chExt cx="10910220" cy="1534255"/>
          </a:xfrm>
        </p:grpSpPr>
        <p:sp>
          <p:nvSpPr>
            <p:cNvPr id="5" name="Rechthoek 4"/>
            <p:cNvSpPr/>
            <p:nvPr/>
          </p:nvSpPr>
          <p:spPr>
            <a:xfrm>
              <a:off x="3064797" y="3152881"/>
              <a:ext cx="8321672" cy="923330"/>
            </a:xfrm>
            <a:prstGeom prst="rect">
              <a:avLst/>
            </a:prstGeom>
          </p:spPr>
          <p:txBody>
            <a:bodyPr wrap="square">
              <a:spAutoFit/>
            </a:bodyPr>
            <a:lstStyle/>
            <a:p>
              <a:pPr lvl="0"/>
              <a:r>
                <a:rPr lang="en-GB" b="1" dirty="0">
                  <a:solidFill>
                    <a:srgbClr val="7030A0"/>
                  </a:solidFill>
                  <a:latin typeface="Calibri Light" panose="020F0302020204030204"/>
                </a:rPr>
                <a:t>Class II devices </a:t>
              </a:r>
              <a:r>
                <a:rPr lang="en-GB" dirty="0">
                  <a:solidFill>
                    <a:srgbClr val="000000"/>
                  </a:solidFill>
                  <a:latin typeface="Calibri Light" panose="020F0302020204030204"/>
                </a:rPr>
                <a:t>are higher risk devices than Class I and require greater regulatory controls to provide reasonable assurance of the device’s safety and effectiveness. For example, </a:t>
              </a:r>
              <a:r>
                <a:rPr lang="en-GB" b="1" dirty="0">
                  <a:solidFill>
                    <a:srgbClr val="7030A0"/>
                  </a:solidFill>
                  <a:latin typeface="Calibri Light" panose="020F0302020204030204"/>
                </a:rPr>
                <a:t>condoms</a:t>
              </a:r>
              <a:r>
                <a:rPr lang="en-GB" dirty="0">
                  <a:solidFill>
                    <a:srgbClr val="000000"/>
                  </a:solidFill>
                  <a:latin typeface="Calibri Light" panose="020F0302020204030204"/>
                </a:rPr>
                <a:t> are classified as Class II devices. </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249" y="2820430"/>
              <a:ext cx="2046261" cy="1534255"/>
            </a:xfrm>
            <a:prstGeom prst="rect">
              <a:avLst/>
            </a:prstGeom>
          </p:spPr>
        </p:pic>
      </p:grpSp>
      <p:grpSp>
        <p:nvGrpSpPr>
          <p:cNvPr id="13" name="Groep 12"/>
          <p:cNvGrpSpPr/>
          <p:nvPr/>
        </p:nvGrpSpPr>
        <p:grpSpPr>
          <a:xfrm>
            <a:off x="412130" y="4315501"/>
            <a:ext cx="10974339" cy="1775491"/>
            <a:chOff x="412130" y="4315501"/>
            <a:chExt cx="10974339" cy="1775491"/>
          </a:xfrm>
        </p:grpSpPr>
        <p:sp>
          <p:nvSpPr>
            <p:cNvPr id="10" name="Rechthoek 9"/>
            <p:cNvSpPr/>
            <p:nvPr/>
          </p:nvSpPr>
          <p:spPr>
            <a:xfrm>
              <a:off x="412130" y="4823928"/>
              <a:ext cx="7740558" cy="1200329"/>
            </a:xfrm>
            <a:prstGeom prst="rect">
              <a:avLst/>
            </a:prstGeom>
          </p:spPr>
          <p:txBody>
            <a:bodyPr wrap="square">
              <a:spAutoFit/>
            </a:bodyPr>
            <a:lstStyle/>
            <a:p>
              <a:r>
                <a:rPr lang="en-GB" b="1" dirty="0" smtClean="0">
                  <a:solidFill>
                    <a:srgbClr val="7030A0"/>
                  </a:solidFill>
                  <a:latin typeface="+mj-lt"/>
                </a:rPr>
                <a:t>Class </a:t>
              </a:r>
              <a:r>
                <a:rPr lang="en-GB" b="1" dirty="0">
                  <a:solidFill>
                    <a:srgbClr val="7030A0"/>
                  </a:solidFill>
                  <a:latin typeface="+mj-lt"/>
                </a:rPr>
                <a:t>III devices </a:t>
              </a:r>
              <a:r>
                <a:rPr lang="en-GB" dirty="0">
                  <a:latin typeface="+mj-lt"/>
                </a:rPr>
                <a:t>are generally the highest risk devices and are therefore subject to the highest level of regulatory control. Class III devices </a:t>
              </a:r>
              <a:r>
                <a:rPr lang="en-GB" b="1" dirty="0">
                  <a:solidFill>
                    <a:srgbClr val="7030A0"/>
                  </a:solidFill>
                  <a:latin typeface="+mj-lt"/>
                </a:rPr>
                <a:t>must typically be approved by FDA before they are marketed</a:t>
              </a:r>
              <a:r>
                <a:rPr lang="en-GB" dirty="0">
                  <a:latin typeface="+mj-lt"/>
                </a:rPr>
                <a:t>. </a:t>
              </a:r>
              <a:r>
                <a:rPr lang="en-GB" dirty="0" smtClean="0">
                  <a:latin typeface="+mj-lt"/>
                </a:rPr>
                <a:t> For </a:t>
              </a:r>
              <a:r>
                <a:rPr lang="en-GB" dirty="0">
                  <a:latin typeface="+mj-lt"/>
                </a:rPr>
                <a:t>example, replacement heart valves are classified as Class III devices. </a:t>
              </a:r>
              <a:endParaRPr lang="en-US" dirty="0">
                <a:latin typeface="+mj-lt"/>
              </a:endParaRPr>
            </a:p>
          </p:txBody>
        </p:sp>
        <p:pic>
          <p:nvPicPr>
            <p:cNvPr id="12" name="Afbeelding 11"/>
            <p:cNvPicPr>
              <a:picLocks noChangeAspect="1"/>
            </p:cNvPicPr>
            <p:nvPr/>
          </p:nvPicPr>
          <p:blipFill rotWithShape="1">
            <a:blip r:embed="rId4"/>
            <a:srcRect l="10160" t="8253" r="10374" b="6208"/>
            <a:stretch/>
          </p:blipFill>
          <p:spPr>
            <a:xfrm>
              <a:off x="9429482" y="4315501"/>
              <a:ext cx="1956987" cy="1775491"/>
            </a:xfrm>
            <a:prstGeom prst="rect">
              <a:avLst/>
            </a:prstGeom>
          </p:spPr>
        </p:pic>
      </p:grpSp>
    </p:spTree>
    <p:extLst>
      <p:ext uri="{BB962C8B-B14F-4D97-AF65-F5344CB8AC3E}">
        <p14:creationId xmlns:p14="http://schemas.microsoft.com/office/powerpoint/2010/main" val="8696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risk classification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12130" y="1378122"/>
            <a:ext cx="5367202" cy="4524315"/>
          </a:xfrm>
          <a:prstGeom prst="rect">
            <a:avLst/>
          </a:prstGeom>
        </p:spPr>
        <p:txBody>
          <a:bodyPr wrap="square">
            <a:spAutoFit/>
          </a:bodyPr>
          <a:lstStyle/>
          <a:p>
            <a:r>
              <a:rPr lang="en-GB" dirty="0" smtClean="0">
                <a:latin typeface="+mj-lt"/>
              </a:rPr>
              <a:t>TITLE </a:t>
            </a:r>
            <a:r>
              <a:rPr lang="en-GB" dirty="0">
                <a:latin typeface="+mj-lt"/>
              </a:rPr>
              <a:t>21--FOOD AND DRUGS</a:t>
            </a:r>
          </a:p>
          <a:p>
            <a:r>
              <a:rPr lang="en-GB" dirty="0">
                <a:latin typeface="+mj-lt"/>
              </a:rPr>
              <a:t>CHAPTER I--FOOD AND DRUG ADMINISTRATION</a:t>
            </a:r>
          </a:p>
          <a:p>
            <a:r>
              <a:rPr lang="en-GB" dirty="0">
                <a:latin typeface="+mj-lt"/>
              </a:rPr>
              <a:t>DEPARTMENT OF HEALTH AND HUMAN SERVICES</a:t>
            </a:r>
          </a:p>
          <a:p>
            <a:r>
              <a:rPr lang="en-GB" dirty="0">
                <a:latin typeface="+mj-lt"/>
              </a:rPr>
              <a:t>SUBCHAPTER H--</a:t>
            </a:r>
            <a:r>
              <a:rPr lang="en-GB" b="1" dirty="0">
                <a:latin typeface="+mj-lt"/>
              </a:rPr>
              <a:t>MEDICAL DEVICES</a:t>
            </a:r>
          </a:p>
          <a:p>
            <a:r>
              <a:rPr lang="en-GB" dirty="0">
                <a:latin typeface="+mj-lt"/>
              </a:rPr>
              <a:t>PART 870 -- </a:t>
            </a:r>
            <a:r>
              <a:rPr lang="en-GB" b="1" dirty="0">
                <a:latin typeface="+mj-lt"/>
              </a:rPr>
              <a:t>CARDIOVASCULAR DEVICES</a:t>
            </a:r>
          </a:p>
          <a:p>
            <a:endParaRPr lang="en-GB" dirty="0">
              <a:latin typeface="+mj-lt"/>
            </a:endParaRPr>
          </a:p>
          <a:p>
            <a:r>
              <a:rPr lang="en-GB" dirty="0">
                <a:latin typeface="+mj-lt"/>
              </a:rPr>
              <a:t>Subpart C--</a:t>
            </a:r>
            <a:r>
              <a:rPr lang="en-GB" b="1" dirty="0">
                <a:latin typeface="+mj-lt"/>
              </a:rPr>
              <a:t>Cardiovascular Monitoring Devices</a:t>
            </a:r>
          </a:p>
          <a:p>
            <a:endParaRPr lang="en-GB" dirty="0">
              <a:latin typeface="+mj-lt"/>
            </a:endParaRPr>
          </a:p>
          <a:p>
            <a:r>
              <a:rPr lang="en-GB" dirty="0">
                <a:latin typeface="+mj-lt"/>
              </a:rPr>
              <a:t>Sec. 870.2340 </a:t>
            </a:r>
            <a:r>
              <a:rPr lang="en-GB" b="1" dirty="0">
                <a:latin typeface="+mj-lt"/>
              </a:rPr>
              <a:t>Electrocardiograph.</a:t>
            </a:r>
          </a:p>
          <a:p>
            <a:r>
              <a:rPr lang="en-GB" dirty="0">
                <a:latin typeface="+mj-lt"/>
              </a:rPr>
              <a:t>(a) Identification. An electrocardiograph is a device used to process the electrical signal transmitted through two or more electrocardiograph electrodes and to produce a visual display of the electrical signal produced by the heart.</a:t>
            </a:r>
          </a:p>
          <a:p>
            <a:endParaRPr lang="en-GB" dirty="0">
              <a:latin typeface="+mj-lt"/>
            </a:endParaRPr>
          </a:p>
          <a:p>
            <a:r>
              <a:rPr lang="en-GB" dirty="0">
                <a:latin typeface="+mj-lt"/>
              </a:rPr>
              <a:t>(b) Classification. </a:t>
            </a:r>
            <a:r>
              <a:rPr lang="en-GB" b="1" dirty="0">
                <a:solidFill>
                  <a:srgbClr val="7030A0"/>
                </a:solidFill>
                <a:latin typeface="+mj-lt"/>
              </a:rPr>
              <a:t>Class II </a:t>
            </a:r>
            <a:r>
              <a:rPr lang="en-GB" dirty="0">
                <a:latin typeface="+mj-lt"/>
              </a:rPr>
              <a:t>(performance standards).</a:t>
            </a:r>
            <a:endParaRPr lang="en-US" dirty="0">
              <a:latin typeface="+mj-lt"/>
            </a:endParaRPr>
          </a:p>
        </p:txBody>
      </p:sp>
      <p:sp>
        <p:nvSpPr>
          <p:cNvPr id="13" name="Rechthoek 12"/>
          <p:cNvSpPr/>
          <p:nvPr/>
        </p:nvSpPr>
        <p:spPr>
          <a:xfrm>
            <a:off x="6228441" y="1378122"/>
            <a:ext cx="5951705" cy="4801314"/>
          </a:xfrm>
          <a:prstGeom prst="rect">
            <a:avLst/>
          </a:prstGeom>
        </p:spPr>
        <p:txBody>
          <a:bodyPr wrap="square">
            <a:spAutoFit/>
          </a:bodyPr>
          <a:lstStyle/>
          <a:p>
            <a:r>
              <a:rPr lang="en-GB" dirty="0" smtClean="0">
                <a:latin typeface="+mj-lt"/>
              </a:rPr>
              <a:t>TITLE </a:t>
            </a:r>
            <a:r>
              <a:rPr lang="en-GB" dirty="0">
                <a:latin typeface="+mj-lt"/>
              </a:rPr>
              <a:t>21--FOOD AND DRUGS</a:t>
            </a:r>
          </a:p>
          <a:p>
            <a:r>
              <a:rPr lang="en-GB" dirty="0">
                <a:latin typeface="+mj-lt"/>
              </a:rPr>
              <a:t>CHAPTER I--FOOD AND DRUG ADMINISTRATION</a:t>
            </a:r>
          </a:p>
          <a:p>
            <a:r>
              <a:rPr lang="en-GB" dirty="0">
                <a:latin typeface="+mj-lt"/>
              </a:rPr>
              <a:t>DEPARTMENT OF HEALTH AND HUMAN SERVICES</a:t>
            </a:r>
          </a:p>
          <a:p>
            <a:r>
              <a:rPr lang="en-GB" dirty="0">
                <a:latin typeface="+mj-lt"/>
              </a:rPr>
              <a:t>SUBCHAPTER H--</a:t>
            </a:r>
            <a:r>
              <a:rPr lang="en-GB" b="1" dirty="0">
                <a:latin typeface="+mj-lt"/>
              </a:rPr>
              <a:t>MEDICAL DEVICES</a:t>
            </a:r>
          </a:p>
          <a:p>
            <a:r>
              <a:rPr lang="en-GB" dirty="0">
                <a:latin typeface="+mj-lt"/>
              </a:rPr>
              <a:t>PART 870 -- </a:t>
            </a:r>
            <a:r>
              <a:rPr lang="en-GB" b="1" dirty="0">
                <a:latin typeface="+mj-lt"/>
              </a:rPr>
              <a:t>CARDIOVASCULAR DEVICES</a:t>
            </a:r>
          </a:p>
          <a:p>
            <a:endParaRPr lang="en-GB" dirty="0">
              <a:latin typeface="+mj-lt"/>
            </a:endParaRPr>
          </a:p>
          <a:p>
            <a:r>
              <a:rPr lang="en-GB" dirty="0">
                <a:latin typeface="+mj-lt"/>
              </a:rPr>
              <a:t>Subpart B--</a:t>
            </a:r>
            <a:r>
              <a:rPr lang="en-GB" b="1" dirty="0">
                <a:latin typeface="+mj-lt"/>
              </a:rPr>
              <a:t>Cardiovascular Diagnostic Devices</a:t>
            </a:r>
          </a:p>
          <a:p>
            <a:endParaRPr lang="en-GB" dirty="0">
              <a:latin typeface="+mj-lt"/>
            </a:endParaRPr>
          </a:p>
          <a:p>
            <a:r>
              <a:rPr lang="en-GB" dirty="0">
                <a:latin typeface="+mj-lt"/>
              </a:rPr>
              <a:t>Sec. 870.1130 </a:t>
            </a:r>
            <a:r>
              <a:rPr lang="en-GB" b="1" dirty="0" err="1">
                <a:latin typeface="+mj-lt"/>
              </a:rPr>
              <a:t>Noninvasive</a:t>
            </a:r>
            <a:r>
              <a:rPr lang="en-GB" b="1" dirty="0">
                <a:latin typeface="+mj-lt"/>
              </a:rPr>
              <a:t> blood pressure measurement system.</a:t>
            </a:r>
          </a:p>
          <a:p>
            <a:r>
              <a:rPr lang="en-GB" dirty="0">
                <a:latin typeface="+mj-lt"/>
              </a:rPr>
              <a:t>(a) Identification. A </a:t>
            </a:r>
            <a:r>
              <a:rPr lang="en-GB" dirty="0" err="1">
                <a:latin typeface="+mj-lt"/>
              </a:rPr>
              <a:t>noninvasive</a:t>
            </a:r>
            <a:r>
              <a:rPr lang="en-GB" dirty="0">
                <a:latin typeface="+mj-lt"/>
              </a:rPr>
              <a:t> blood pressure measurement system is a device that provides a signal from which systolic, diastolic, mean, or any combination of the three pressures can be derived through the use of </a:t>
            </a:r>
            <a:r>
              <a:rPr lang="en-GB" dirty="0" err="1">
                <a:latin typeface="+mj-lt"/>
              </a:rPr>
              <a:t>tranducers</a:t>
            </a:r>
            <a:r>
              <a:rPr lang="en-GB" dirty="0">
                <a:latin typeface="+mj-lt"/>
              </a:rPr>
              <a:t> placed on the surface of the body.</a:t>
            </a:r>
          </a:p>
          <a:p>
            <a:endParaRPr lang="en-GB" dirty="0">
              <a:latin typeface="+mj-lt"/>
            </a:endParaRPr>
          </a:p>
          <a:p>
            <a:r>
              <a:rPr lang="en-GB" dirty="0">
                <a:latin typeface="+mj-lt"/>
              </a:rPr>
              <a:t>(b) Classification. </a:t>
            </a:r>
            <a:r>
              <a:rPr lang="en-GB" b="1" dirty="0">
                <a:solidFill>
                  <a:srgbClr val="7030A0"/>
                </a:solidFill>
                <a:latin typeface="+mj-lt"/>
              </a:rPr>
              <a:t>Class II </a:t>
            </a:r>
            <a:r>
              <a:rPr lang="en-GB" dirty="0">
                <a:latin typeface="+mj-lt"/>
              </a:rPr>
              <a:t>(performance standards).</a:t>
            </a:r>
            <a:endParaRPr lang="en-US" dirty="0">
              <a:latin typeface="+mj-lt"/>
            </a:endParaRPr>
          </a:p>
        </p:txBody>
      </p:sp>
    </p:spTree>
    <p:extLst>
      <p:ext uri="{BB962C8B-B14F-4D97-AF65-F5344CB8AC3E}">
        <p14:creationId xmlns:p14="http://schemas.microsoft.com/office/powerpoint/2010/main" val="328194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risk classification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Rechthoek 9"/>
          <p:cNvSpPr/>
          <p:nvPr/>
        </p:nvSpPr>
        <p:spPr>
          <a:xfrm>
            <a:off x="467704" y="1545419"/>
            <a:ext cx="5109636" cy="4247317"/>
          </a:xfrm>
          <a:prstGeom prst="rect">
            <a:avLst/>
          </a:prstGeom>
        </p:spPr>
        <p:txBody>
          <a:bodyPr wrap="square">
            <a:spAutoFit/>
          </a:bodyPr>
          <a:lstStyle/>
          <a:p>
            <a:r>
              <a:rPr lang="en-GB" dirty="0" smtClean="0">
                <a:latin typeface="+mj-lt"/>
              </a:rPr>
              <a:t>Sec</a:t>
            </a:r>
            <a:r>
              <a:rPr lang="en-GB" dirty="0">
                <a:latin typeface="+mj-lt"/>
              </a:rPr>
              <a:t>. 892.1000 </a:t>
            </a:r>
            <a:r>
              <a:rPr lang="en-GB" b="1" dirty="0">
                <a:solidFill>
                  <a:srgbClr val="7030A0"/>
                </a:solidFill>
                <a:latin typeface="+mj-lt"/>
              </a:rPr>
              <a:t>Magnetic resonance diagnostic device</a:t>
            </a:r>
            <a:r>
              <a:rPr lang="en-GB" dirty="0">
                <a:latin typeface="+mj-lt"/>
              </a:rPr>
              <a:t>.</a:t>
            </a:r>
          </a:p>
          <a:p>
            <a:r>
              <a:rPr lang="en-GB" dirty="0">
                <a:latin typeface="+mj-lt"/>
              </a:rPr>
              <a:t>(a) Identification. A magnetic resonance diagnostic device is intended for general diagnostic use to present images which reflect the spatial distribution and/or magnetic resonance spectra which reflect frequency and distribution of nuclei exhibiting nuclear magnetic resonance. Other physical parameters derived from the images and/or spectra may also be produced. The device includes hydrogen-1 (proton) imaging, sodium-23 imaging, hydrogen-1 spectroscopy, phosphorus-31 spectroscopy, and chemical shift imaging (preserving simultaneous frequency and spatial information).</a:t>
            </a:r>
          </a:p>
          <a:p>
            <a:endParaRPr lang="en-GB" dirty="0">
              <a:latin typeface="+mj-lt"/>
            </a:endParaRPr>
          </a:p>
          <a:p>
            <a:r>
              <a:rPr lang="en-GB" dirty="0">
                <a:latin typeface="+mj-lt"/>
              </a:rPr>
              <a:t>(b) Classification. </a:t>
            </a:r>
            <a:r>
              <a:rPr lang="en-GB" b="1" dirty="0">
                <a:solidFill>
                  <a:srgbClr val="7030A0"/>
                </a:solidFill>
                <a:latin typeface="+mj-lt"/>
              </a:rPr>
              <a:t>Class II</a:t>
            </a:r>
            <a:r>
              <a:rPr lang="en-GB" dirty="0" smtClean="0">
                <a:latin typeface="+mj-lt"/>
              </a:rPr>
              <a:t>.</a:t>
            </a:r>
            <a:endParaRPr lang="en-GB" dirty="0">
              <a:latin typeface="+mj-lt"/>
            </a:endParaRPr>
          </a:p>
        </p:txBody>
      </p:sp>
      <p:sp>
        <p:nvSpPr>
          <p:cNvPr id="12" name="Rechthoek 11"/>
          <p:cNvSpPr/>
          <p:nvPr/>
        </p:nvSpPr>
        <p:spPr>
          <a:xfrm>
            <a:off x="6173257" y="1545419"/>
            <a:ext cx="5764743" cy="1938992"/>
          </a:xfrm>
          <a:prstGeom prst="rect">
            <a:avLst/>
          </a:prstGeom>
        </p:spPr>
        <p:txBody>
          <a:bodyPr wrap="square">
            <a:spAutoFit/>
          </a:bodyPr>
          <a:lstStyle/>
          <a:p>
            <a:r>
              <a:rPr lang="en-GB" dirty="0" smtClean="0">
                <a:latin typeface="+mj-lt"/>
              </a:rPr>
              <a:t>Sec</a:t>
            </a:r>
            <a:r>
              <a:rPr lang="en-GB" dirty="0">
                <a:latin typeface="+mj-lt"/>
              </a:rPr>
              <a:t>. 868.1100 </a:t>
            </a:r>
            <a:r>
              <a:rPr lang="en-GB" b="1" dirty="0">
                <a:solidFill>
                  <a:srgbClr val="7030A0"/>
                </a:solidFill>
                <a:latin typeface="+mj-lt"/>
              </a:rPr>
              <a:t>Arterial blood sampling kit</a:t>
            </a:r>
            <a:r>
              <a:rPr lang="en-GB" dirty="0">
                <a:latin typeface="+mj-lt"/>
              </a:rPr>
              <a:t>.</a:t>
            </a:r>
          </a:p>
          <a:p>
            <a:r>
              <a:rPr lang="en-GB" dirty="0">
                <a:latin typeface="+mj-lt"/>
              </a:rPr>
              <a:t>(a) Identification. An arterial blood sampling kit is a device, in kit form, used to obtain arterial blood samples from a patient for blood gas determinations. The kit may include a syringe, needle, cork, and heparin.</a:t>
            </a:r>
          </a:p>
          <a:p>
            <a:endParaRPr lang="en-GB" sz="1050" dirty="0">
              <a:latin typeface="+mj-lt"/>
            </a:endParaRPr>
          </a:p>
          <a:p>
            <a:r>
              <a:rPr lang="en-GB" dirty="0">
                <a:latin typeface="+mj-lt"/>
              </a:rPr>
              <a:t>(b) Classification. </a:t>
            </a:r>
            <a:r>
              <a:rPr lang="en-GB" b="1" dirty="0">
                <a:solidFill>
                  <a:srgbClr val="7030A0"/>
                </a:solidFill>
                <a:latin typeface="+mj-lt"/>
              </a:rPr>
              <a:t>Class </a:t>
            </a:r>
            <a:r>
              <a:rPr lang="en-GB" b="1" dirty="0" smtClean="0">
                <a:solidFill>
                  <a:srgbClr val="7030A0"/>
                </a:solidFill>
                <a:latin typeface="+mj-lt"/>
              </a:rPr>
              <a:t>I</a:t>
            </a:r>
            <a:endParaRPr lang="en-US" b="1" dirty="0">
              <a:solidFill>
                <a:srgbClr val="7030A0"/>
              </a:solidFill>
              <a:latin typeface="+mj-lt"/>
            </a:endParaRPr>
          </a:p>
        </p:txBody>
      </p:sp>
      <p:sp>
        <p:nvSpPr>
          <p:cNvPr id="15" name="Rechthoek 14"/>
          <p:cNvSpPr/>
          <p:nvPr/>
        </p:nvSpPr>
        <p:spPr>
          <a:xfrm>
            <a:off x="6173257" y="3755804"/>
            <a:ext cx="5323417" cy="2477601"/>
          </a:xfrm>
          <a:prstGeom prst="rect">
            <a:avLst/>
          </a:prstGeom>
        </p:spPr>
        <p:txBody>
          <a:bodyPr wrap="square">
            <a:spAutoFit/>
          </a:bodyPr>
          <a:lstStyle/>
          <a:p>
            <a:r>
              <a:rPr lang="en-GB" dirty="0" smtClean="0">
                <a:latin typeface="+mj-lt"/>
              </a:rPr>
              <a:t>Sec</a:t>
            </a:r>
            <a:r>
              <a:rPr lang="en-GB" dirty="0">
                <a:latin typeface="+mj-lt"/>
              </a:rPr>
              <a:t>. 864.3600 </a:t>
            </a:r>
            <a:r>
              <a:rPr lang="en-GB" b="1" dirty="0">
                <a:solidFill>
                  <a:srgbClr val="7030A0"/>
                </a:solidFill>
                <a:latin typeface="+mj-lt"/>
              </a:rPr>
              <a:t>Microscopes and accessories.</a:t>
            </a:r>
          </a:p>
          <a:p>
            <a:r>
              <a:rPr lang="en-GB" dirty="0">
                <a:latin typeface="+mj-lt"/>
              </a:rPr>
              <a:t>(a) Identification. Microscopes and accessories are optical instruments used to enlarge images of specimens, preparations, and cultures for medical purposes. Variations of microscopes and accessories (through a change in the light source) used for medical purposes include the following:</a:t>
            </a:r>
          </a:p>
          <a:p>
            <a:endParaRPr lang="en-GB" sz="1050" dirty="0">
              <a:latin typeface="+mj-lt"/>
            </a:endParaRPr>
          </a:p>
          <a:p>
            <a:r>
              <a:rPr lang="en-GB" dirty="0">
                <a:latin typeface="+mj-lt"/>
              </a:rPr>
              <a:t>(b) Classification. </a:t>
            </a:r>
            <a:r>
              <a:rPr lang="en-GB" b="1" dirty="0">
                <a:solidFill>
                  <a:srgbClr val="7030A0"/>
                </a:solidFill>
                <a:latin typeface="+mj-lt"/>
              </a:rPr>
              <a:t>Class </a:t>
            </a:r>
            <a:r>
              <a:rPr lang="en-GB" b="1" dirty="0" smtClean="0">
                <a:solidFill>
                  <a:srgbClr val="7030A0"/>
                </a:solidFill>
                <a:latin typeface="+mj-lt"/>
              </a:rPr>
              <a:t>I</a:t>
            </a:r>
            <a:endParaRPr lang="en-US" b="1" dirty="0">
              <a:solidFill>
                <a:srgbClr val="7030A0"/>
              </a:solidFill>
              <a:latin typeface="+mj-lt"/>
            </a:endParaRPr>
          </a:p>
        </p:txBody>
      </p:sp>
    </p:spTree>
    <p:extLst>
      <p:ext uri="{BB962C8B-B14F-4D97-AF65-F5344CB8AC3E}">
        <p14:creationId xmlns:p14="http://schemas.microsoft.com/office/powerpoint/2010/main" val="37291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Classification in the European Union (EU)</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1867255" y="4628254"/>
            <a:ext cx="8135597" cy="707886"/>
          </a:xfrm>
          <a:prstGeom prst="rect">
            <a:avLst/>
          </a:prstGeom>
        </p:spPr>
        <p:txBody>
          <a:bodyPr wrap="square">
            <a:spAutoFit/>
          </a:bodyPr>
          <a:lstStyle/>
          <a:p>
            <a:pPr algn="ctr"/>
            <a:r>
              <a:rPr lang="en-GB" sz="2000" dirty="0" smtClean="0">
                <a:latin typeface="+mj-lt"/>
              </a:rPr>
              <a:t>The classification is </a:t>
            </a:r>
            <a:r>
              <a:rPr lang="en-GB" sz="2000" b="1" dirty="0" smtClean="0">
                <a:solidFill>
                  <a:srgbClr val="7030A0"/>
                </a:solidFill>
                <a:latin typeface="+mj-lt"/>
              </a:rPr>
              <a:t>‘rule based’: </a:t>
            </a:r>
            <a:r>
              <a:rPr lang="en-GB" sz="2000" dirty="0" smtClean="0">
                <a:latin typeface="+mj-lt"/>
              </a:rPr>
              <a:t>rules </a:t>
            </a:r>
            <a:r>
              <a:rPr lang="en-GB" sz="2000" dirty="0">
                <a:latin typeface="+mj-lt"/>
              </a:rPr>
              <a:t>categorize medical devices according to their perceived potential </a:t>
            </a:r>
            <a:r>
              <a:rPr lang="en-GB" sz="2000" dirty="0" smtClean="0">
                <a:latin typeface="+mj-lt"/>
              </a:rPr>
              <a:t>hazards (see next page).</a:t>
            </a:r>
          </a:p>
        </p:txBody>
      </p:sp>
      <p:sp>
        <p:nvSpPr>
          <p:cNvPr id="10" name="Rechthoek 9"/>
          <p:cNvSpPr/>
          <p:nvPr/>
        </p:nvSpPr>
        <p:spPr>
          <a:xfrm>
            <a:off x="1142821" y="1571103"/>
            <a:ext cx="9983801" cy="2323713"/>
          </a:xfrm>
          <a:prstGeom prst="rect">
            <a:avLst/>
          </a:prstGeom>
        </p:spPr>
        <p:txBody>
          <a:bodyPr wrap="square">
            <a:spAutoFit/>
          </a:bodyPr>
          <a:lstStyle/>
          <a:p>
            <a:pPr>
              <a:spcBef>
                <a:spcPts val="600"/>
              </a:spcBef>
            </a:pPr>
            <a:r>
              <a:rPr lang="en-GB" sz="2000" dirty="0">
                <a:latin typeface="+mj-lt"/>
              </a:rPr>
              <a:t>The classification of medical devices in the European Union is outlined in Annex IX of the Council Directive 93/42/EEC. </a:t>
            </a:r>
            <a:endParaRPr lang="en-GB" sz="2000" dirty="0" smtClean="0">
              <a:latin typeface="+mj-lt"/>
            </a:endParaRPr>
          </a:p>
          <a:p>
            <a:pPr>
              <a:spcBef>
                <a:spcPts val="600"/>
              </a:spcBef>
            </a:pPr>
            <a:r>
              <a:rPr lang="en-GB" sz="2000" dirty="0" smtClean="0">
                <a:latin typeface="+mj-lt"/>
              </a:rPr>
              <a:t>There </a:t>
            </a:r>
            <a:r>
              <a:rPr lang="en-GB" sz="2000" dirty="0">
                <a:latin typeface="+mj-lt"/>
              </a:rPr>
              <a:t>are basically four classes, ranging from low risk to high risk.</a:t>
            </a:r>
          </a:p>
          <a:p>
            <a:pPr marL="1084263" lvl="1"/>
            <a:r>
              <a:rPr lang="en-GB" sz="2000" dirty="0">
                <a:latin typeface="+mj-lt"/>
              </a:rPr>
              <a:t>•	Class I </a:t>
            </a:r>
            <a:endParaRPr lang="en-GB" sz="2000" dirty="0" smtClean="0">
              <a:latin typeface="+mj-lt"/>
            </a:endParaRPr>
          </a:p>
          <a:p>
            <a:pPr marL="1084263" lvl="1"/>
            <a:r>
              <a:rPr lang="en-GB" sz="2000" dirty="0" smtClean="0">
                <a:latin typeface="+mj-lt"/>
              </a:rPr>
              <a:t>•</a:t>
            </a:r>
            <a:r>
              <a:rPr lang="en-GB" sz="2000" dirty="0">
                <a:latin typeface="+mj-lt"/>
              </a:rPr>
              <a:t>	Class </a:t>
            </a:r>
            <a:r>
              <a:rPr lang="en-GB" sz="2000" dirty="0" err="1">
                <a:latin typeface="+mj-lt"/>
              </a:rPr>
              <a:t>IIa</a:t>
            </a:r>
            <a:endParaRPr lang="en-GB" sz="2000" dirty="0">
              <a:latin typeface="+mj-lt"/>
            </a:endParaRPr>
          </a:p>
          <a:p>
            <a:pPr marL="1084263" lvl="1"/>
            <a:r>
              <a:rPr lang="en-GB" sz="2000" dirty="0">
                <a:latin typeface="+mj-lt"/>
              </a:rPr>
              <a:t>•	Class </a:t>
            </a:r>
            <a:r>
              <a:rPr lang="en-GB" sz="2000" dirty="0" err="1">
                <a:latin typeface="+mj-lt"/>
              </a:rPr>
              <a:t>IIb</a:t>
            </a:r>
            <a:endParaRPr lang="en-GB" sz="2000" dirty="0">
              <a:latin typeface="+mj-lt"/>
            </a:endParaRPr>
          </a:p>
          <a:p>
            <a:pPr marL="1084263" lvl="1"/>
            <a:r>
              <a:rPr lang="en-GB" sz="2000" dirty="0">
                <a:latin typeface="+mj-lt"/>
              </a:rPr>
              <a:t>•	Class III</a:t>
            </a:r>
          </a:p>
        </p:txBody>
      </p:sp>
    </p:spTree>
    <p:extLst>
      <p:ext uri="{BB962C8B-B14F-4D97-AF65-F5344CB8AC3E}">
        <p14:creationId xmlns:p14="http://schemas.microsoft.com/office/powerpoint/2010/main" val="5183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Rule Based device classification (example)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394" y="1381218"/>
            <a:ext cx="9311785" cy="4827424"/>
          </a:xfrm>
          <a:prstGeom prst="rect">
            <a:avLst/>
          </a:prstGeom>
        </p:spPr>
      </p:pic>
    </p:spTree>
    <p:extLst>
      <p:ext uri="{BB962C8B-B14F-4D97-AF65-F5344CB8AC3E}">
        <p14:creationId xmlns:p14="http://schemas.microsoft.com/office/powerpoint/2010/main" val="2927783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risk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classification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9809564" y="5858303"/>
            <a:ext cx="1840568" cy="369332"/>
          </a:xfrm>
          <a:prstGeom prst="rect">
            <a:avLst/>
          </a:prstGeom>
        </p:spPr>
        <p:txBody>
          <a:bodyPr wrap="none">
            <a:spAutoFit/>
          </a:bodyPr>
          <a:lstStyle/>
          <a:p>
            <a:r>
              <a:rPr lang="en-US" dirty="0"/>
              <a:t>(GHTF guidelines)</a:t>
            </a:r>
          </a:p>
        </p:txBody>
      </p:sp>
      <p:pic>
        <p:nvPicPr>
          <p:cNvPr id="5" name="Afbeelding 4"/>
          <p:cNvPicPr>
            <a:picLocks noChangeAspect="1"/>
          </p:cNvPicPr>
          <p:nvPr/>
        </p:nvPicPr>
        <p:blipFill>
          <a:blip r:embed="rId2"/>
          <a:stretch>
            <a:fillRect/>
          </a:stretch>
        </p:blipFill>
        <p:spPr>
          <a:xfrm>
            <a:off x="277375" y="1922896"/>
            <a:ext cx="11315358" cy="3314530"/>
          </a:xfrm>
          <a:prstGeom prst="rect">
            <a:avLst/>
          </a:prstGeom>
        </p:spPr>
      </p:pic>
    </p:spTree>
    <p:extLst>
      <p:ext uri="{BB962C8B-B14F-4D97-AF65-F5344CB8AC3E}">
        <p14:creationId xmlns:p14="http://schemas.microsoft.com/office/powerpoint/2010/main" val="326032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812617"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Relative Risks in everyday life (USA data)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aphicFrame>
        <p:nvGraphicFramePr>
          <p:cNvPr id="5" name="Tabel 4"/>
          <p:cNvGraphicFramePr>
            <a:graphicFrameLocks noGrp="1"/>
          </p:cNvGraphicFramePr>
          <p:nvPr>
            <p:extLst>
              <p:ext uri="{D42A27DB-BD31-4B8C-83A1-F6EECF244321}">
                <p14:modId xmlns:p14="http://schemas.microsoft.com/office/powerpoint/2010/main" val="3990125056"/>
              </p:ext>
            </p:extLst>
          </p:nvPr>
        </p:nvGraphicFramePr>
        <p:xfrm>
          <a:off x="1701801" y="1761767"/>
          <a:ext cx="8128000" cy="347472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sz="2000" dirty="0" smtClean="0"/>
                        <a:t>Activity</a:t>
                      </a:r>
                      <a:endParaRPr lang="en-US" sz="2000" dirty="0"/>
                    </a:p>
                  </a:txBody>
                  <a:tcPr/>
                </a:tc>
                <a:tc>
                  <a:txBody>
                    <a:bodyPr/>
                    <a:lstStyle/>
                    <a:p>
                      <a:pPr algn="ctr"/>
                      <a:r>
                        <a:rPr lang="en-GB" sz="2000" dirty="0" smtClean="0"/>
                        <a:t>What is the risk that a person dies in any given year from this activity ? </a:t>
                      </a:r>
                      <a:endParaRPr lang="en-US" sz="2000" dirty="0"/>
                    </a:p>
                  </a:txBody>
                  <a:tcPr/>
                </a:tc>
              </a:tr>
              <a:tr h="370840">
                <a:tc>
                  <a:txBody>
                    <a:bodyPr/>
                    <a:lstStyle/>
                    <a:p>
                      <a:r>
                        <a:rPr lang="en-US" sz="2000" dirty="0" smtClean="0"/>
                        <a:t>Smoking 10 cigarettes per day</a:t>
                      </a:r>
                      <a:endParaRPr lang="en-US" sz="2000" dirty="0"/>
                    </a:p>
                  </a:txBody>
                  <a:tcPr/>
                </a:tc>
                <a:tc>
                  <a:txBody>
                    <a:bodyPr/>
                    <a:lstStyle/>
                    <a:p>
                      <a:pPr algn="ctr"/>
                      <a:endParaRPr lang="en-US" sz="2000" dirty="0"/>
                    </a:p>
                  </a:txBody>
                  <a:tcPr/>
                </a:tc>
              </a:tr>
              <a:tr h="370840">
                <a:tc>
                  <a:txBody>
                    <a:bodyPr/>
                    <a:lstStyle/>
                    <a:p>
                      <a:r>
                        <a:rPr lang="en-US" sz="2000" dirty="0" smtClean="0"/>
                        <a:t>Influenza</a:t>
                      </a:r>
                      <a:endParaRPr lang="en-US" sz="2000" dirty="0"/>
                    </a:p>
                  </a:txBody>
                  <a:tcPr/>
                </a:tc>
                <a:tc>
                  <a:txBody>
                    <a:bodyPr/>
                    <a:lstStyle/>
                    <a:p>
                      <a:pPr algn="ctr"/>
                      <a:endParaRPr lang="en-US" sz="2000" dirty="0" smtClean="0"/>
                    </a:p>
                  </a:txBody>
                  <a:tcPr/>
                </a:tc>
              </a:tr>
              <a:tr h="370840">
                <a:tc>
                  <a:txBody>
                    <a:bodyPr/>
                    <a:lstStyle/>
                    <a:p>
                      <a:r>
                        <a:rPr lang="en-US" sz="2000" dirty="0" smtClean="0"/>
                        <a:t>Natura</a:t>
                      </a:r>
                      <a:r>
                        <a:rPr lang="en-US" sz="2000" baseline="0" dirty="0" smtClean="0"/>
                        <a:t>l Causes, 40 years old</a:t>
                      </a:r>
                      <a:endParaRPr lang="en-US" sz="2000" dirty="0"/>
                    </a:p>
                  </a:txBody>
                  <a:tcPr/>
                </a:tc>
                <a:tc>
                  <a:txBody>
                    <a:bodyPr/>
                    <a:lstStyle/>
                    <a:p>
                      <a:pPr algn="ctr"/>
                      <a:endParaRPr lang="en-US" sz="2000" dirty="0"/>
                    </a:p>
                  </a:txBody>
                  <a:tcPr/>
                </a:tc>
              </a:tr>
              <a:tr h="370840">
                <a:tc>
                  <a:txBody>
                    <a:bodyPr/>
                    <a:lstStyle/>
                    <a:p>
                      <a:r>
                        <a:rPr lang="en-US" sz="2000" dirty="0" smtClean="0"/>
                        <a:t>Road Accident</a:t>
                      </a:r>
                      <a:endParaRPr lang="en-US" sz="2000" dirty="0"/>
                    </a:p>
                  </a:txBody>
                  <a:tcPr/>
                </a:tc>
                <a:tc>
                  <a:txBody>
                    <a:bodyPr/>
                    <a:lstStyle/>
                    <a:p>
                      <a:pPr algn="ctr"/>
                      <a:endParaRPr lang="en-US" sz="2000" dirty="0"/>
                    </a:p>
                  </a:txBody>
                  <a:tcPr/>
                </a:tc>
              </a:tr>
              <a:tr h="370840">
                <a:tc>
                  <a:txBody>
                    <a:bodyPr/>
                    <a:lstStyle/>
                    <a:p>
                      <a:r>
                        <a:rPr lang="en-US" sz="2000" dirty="0" smtClean="0"/>
                        <a:t>Accident at Home</a:t>
                      </a:r>
                      <a:endParaRPr lang="en-US" sz="2000" dirty="0"/>
                    </a:p>
                  </a:txBody>
                  <a:tcPr/>
                </a:tc>
                <a:tc>
                  <a:txBody>
                    <a:bodyPr/>
                    <a:lstStyle/>
                    <a:p>
                      <a:pPr algn="ctr"/>
                      <a:endParaRPr lang="en-US" sz="2000" dirty="0"/>
                    </a:p>
                  </a:txBody>
                  <a:tcPr/>
                </a:tc>
              </a:tr>
              <a:tr h="370840">
                <a:tc>
                  <a:txBody>
                    <a:bodyPr/>
                    <a:lstStyle/>
                    <a:p>
                      <a:r>
                        <a:rPr lang="en-US" sz="2000" dirty="0" smtClean="0"/>
                        <a:t>Accident at Work</a:t>
                      </a:r>
                      <a:endParaRPr lang="en-US" sz="2000" dirty="0"/>
                    </a:p>
                  </a:txBody>
                  <a:tcPr/>
                </a:tc>
                <a:tc>
                  <a:txBody>
                    <a:bodyPr/>
                    <a:lstStyle/>
                    <a:p>
                      <a:pPr algn="ctr"/>
                      <a:endParaRPr lang="en-US" sz="2000" dirty="0"/>
                    </a:p>
                  </a:txBody>
                  <a:tcPr/>
                </a:tc>
              </a:tr>
              <a:tr h="217424">
                <a:tc>
                  <a:txBody>
                    <a:bodyPr/>
                    <a:lstStyle/>
                    <a:p>
                      <a:r>
                        <a:rPr lang="en-US" sz="2000" dirty="0" smtClean="0"/>
                        <a:t>Hit</a:t>
                      </a:r>
                      <a:r>
                        <a:rPr lang="en-US" sz="2000" baseline="0" dirty="0" smtClean="0"/>
                        <a:t> by Lightning</a:t>
                      </a:r>
                      <a:endParaRPr lang="en-US" sz="2000" dirty="0"/>
                    </a:p>
                  </a:txBody>
                  <a:tcPr/>
                </a:tc>
                <a:tc>
                  <a:txBody>
                    <a:bodyPr/>
                    <a:lstStyle/>
                    <a:p>
                      <a:pPr algn="ctr"/>
                      <a:endParaRPr lang="en-US" sz="2000" dirty="0"/>
                    </a:p>
                  </a:txBody>
                  <a:tcPr/>
                </a:tc>
              </a:tr>
            </a:tbl>
          </a:graphicData>
        </a:graphic>
      </p:graphicFrame>
    </p:spTree>
    <p:extLst>
      <p:ext uri="{BB962C8B-B14F-4D97-AF65-F5344CB8AC3E}">
        <p14:creationId xmlns:p14="http://schemas.microsoft.com/office/powerpoint/2010/main" val="4178355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595978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812617"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Relative Risks in everyday life (USA data)</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aphicFrame>
        <p:nvGraphicFramePr>
          <p:cNvPr id="5" name="Tabel 4"/>
          <p:cNvGraphicFramePr>
            <a:graphicFrameLocks noGrp="1"/>
          </p:cNvGraphicFramePr>
          <p:nvPr>
            <p:extLst>
              <p:ext uri="{D42A27DB-BD31-4B8C-83A1-F6EECF244321}">
                <p14:modId xmlns:p14="http://schemas.microsoft.com/office/powerpoint/2010/main" val="187690342"/>
              </p:ext>
            </p:extLst>
          </p:nvPr>
        </p:nvGraphicFramePr>
        <p:xfrm>
          <a:off x="1701801" y="1761767"/>
          <a:ext cx="8128000" cy="347472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sz="2000" dirty="0" smtClean="0"/>
                        <a:t>Activity</a:t>
                      </a:r>
                      <a:endParaRPr lang="en-US" sz="2000" dirty="0"/>
                    </a:p>
                  </a:txBody>
                  <a:tcPr/>
                </a:tc>
                <a:tc>
                  <a:txBody>
                    <a:bodyPr/>
                    <a:lstStyle/>
                    <a:p>
                      <a:pPr algn="ctr"/>
                      <a:r>
                        <a:rPr lang="en-GB" sz="2000" dirty="0" smtClean="0"/>
                        <a:t>What is the risk that a person dies in any given year from this activity ? </a:t>
                      </a:r>
                    </a:p>
                  </a:txBody>
                  <a:tcPr/>
                </a:tc>
              </a:tr>
              <a:tr h="370840">
                <a:tc>
                  <a:txBody>
                    <a:bodyPr/>
                    <a:lstStyle/>
                    <a:p>
                      <a:r>
                        <a:rPr lang="en-US" sz="2000" dirty="0" smtClean="0"/>
                        <a:t>Smoking 10 cigarettes per day</a:t>
                      </a:r>
                      <a:endParaRPr lang="en-US" sz="2000" dirty="0"/>
                    </a:p>
                  </a:txBody>
                  <a:tcPr/>
                </a:tc>
                <a:tc>
                  <a:txBody>
                    <a:bodyPr/>
                    <a:lstStyle/>
                    <a:p>
                      <a:pPr algn="ctr"/>
                      <a:r>
                        <a:rPr lang="en-US" sz="2000" dirty="0" smtClean="0"/>
                        <a:t>1 in 200</a:t>
                      </a:r>
                      <a:endParaRPr lang="en-US" sz="2000" dirty="0"/>
                    </a:p>
                  </a:txBody>
                  <a:tcPr/>
                </a:tc>
              </a:tr>
              <a:tr h="370840">
                <a:tc>
                  <a:txBody>
                    <a:bodyPr/>
                    <a:lstStyle/>
                    <a:p>
                      <a:r>
                        <a:rPr lang="en-US" sz="2000" dirty="0" smtClean="0"/>
                        <a:t>Influenza</a:t>
                      </a:r>
                      <a:endParaRPr lang="en-US" sz="2000" dirty="0"/>
                    </a:p>
                  </a:txBody>
                  <a:tcPr/>
                </a:tc>
                <a:tc>
                  <a:txBody>
                    <a:bodyPr/>
                    <a:lstStyle/>
                    <a:p>
                      <a:pPr algn="ctr"/>
                      <a:r>
                        <a:rPr lang="en-US" sz="2000" dirty="0" smtClean="0"/>
                        <a:t>1 in 500</a:t>
                      </a:r>
                    </a:p>
                  </a:txBody>
                  <a:tcPr/>
                </a:tc>
              </a:tr>
              <a:tr h="370840">
                <a:tc>
                  <a:txBody>
                    <a:bodyPr/>
                    <a:lstStyle/>
                    <a:p>
                      <a:r>
                        <a:rPr lang="en-US" sz="2000" dirty="0" smtClean="0"/>
                        <a:t>Natura</a:t>
                      </a:r>
                      <a:r>
                        <a:rPr lang="en-US" sz="2000" baseline="0" dirty="0" smtClean="0"/>
                        <a:t>l Causes, 40 years old</a:t>
                      </a:r>
                      <a:endParaRPr lang="en-US" sz="2000" dirty="0"/>
                    </a:p>
                  </a:txBody>
                  <a:tcPr/>
                </a:tc>
                <a:tc>
                  <a:txBody>
                    <a:bodyPr/>
                    <a:lstStyle/>
                    <a:p>
                      <a:pPr algn="ctr"/>
                      <a:r>
                        <a:rPr lang="en-US" sz="2000" dirty="0" smtClean="0"/>
                        <a:t>1 in 850</a:t>
                      </a:r>
                      <a:endParaRPr lang="en-US" sz="2000" dirty="0"/>
                    </a:p>
                  </a:txBody>
                  <a:tcPr/>
                </a:tc>
              </a:tr>
              <a:tr h="370840">
                <a:tc>
                  <a:txBody>
                    <a:bodyPr/>
                    <a:lstStyle/>
                    <a:p>
                      <a:r>
                        <a:rPr lang="en-US" sz="2000" dirty="0" smtClean="0"/>
                        <a:t>Road Accident</a:t>
                      </a:r>
                      <a:endParaRPr lang="en-US" sz="2000" dirty="0"/>
                    </a:p>
                  </a:txBody>
                  <a:tcPr/>
                </a:tc>
                <a:tc>
                  <a:txBody>
                    <a:bodyPr/>
                    <a:lstStyle/>
                    <a:p>
                      <a:pPr algn="ctr"/>
                      <a:r>
                        <a:rPr lang="en-US" sz="2000" dirty="0" smtClean="0"/>
                        <a:t>1 in 8,000</a:t>
                      </a:r>
                      <a:endParaRPr lang="en-US" sz="2000" dirty="0"/>
                    </a:p>
                  </a:txBody>
                  <a:tcPr/>
                </a:tc>
              </a:tr>
              <a:tr h="370840">
                <a:tc>
                  <a:txBody>
                    <a:bodyPr/>
                    <a:lstStyle/>
                    <a:p>
                      <a:r>
                        <a:rPr lang="en-US" sz="2000" dirty="0" smtClean="0"/>
                        <a:t>Accident at Home</a:t>
                      </a:r>
                      <a:endParaRPr lang="en-US" sz="2000" dirty="0"/>
                    </a:p>
                  </a:txBody>
                  <a:tcPr/>
                </a:tc>
                <a:tc>
                  <a:txBody>
                    <a:bodyPr/>
                    <a:lstStyle/>
                    <a:p>
                      <a:pPr algn="ctr"/>
                      <a:r>
                        <a:rPr lang="en-US" sz="2000" dirty="0" smtClean="0"/>
                        <a:t>1 in 26,000</a:t>
                      </a:r>
                      <a:endParaRPr lang="en-US" sz="2000" dirty="0"/>
                    </a:p>
                  </a:txBody>
                  <a:tcPr/>
                </a:tc>
              </a:tr>
              <a:tr h="370840">
                <a:tc>
                  <a:txBody>
                    <a:bodyPr/>
                    <a:lstStyle/>
                    <a:p>
                      <a:r>
                        <a:rPr lang="en-US" sz="2000" dirty="0" smtClean="0"/>
                        <a:t>Accident at Work</a:t>
                      </a:r>
                      <a:endParaRPr lang="en-US" sz="2000" dirty="0"/>
                    </a:p>
                  </a:txBody>
                  <a:tcPr/>
                </a:tc>
                <a:tc>
                  <a:txBody>
                    <a:bodyPr/>
                    <a:lstStyle/>
                    <a:p>
                      <a:pPr algn="ctr"/>
                      <a:r>
                        <a:rPr lang="en-US" sz="2000" dirty="0" smtClean="0"/>
                        <a:t>1 in 43,500</a:t>
                      </a:r>
                      <a:endParaRPr lang="en-US" sz="2000" dirty="0"/>
                    </a:p>
                  </a:txBody>
                  <a:tcPr/>
                </a:tc>
              </a:tr>
              <a:tr h="217424">
                <a:tc>
                  <a:txBody>
                    <a:bodyPr/>
                    <a:lstStyle/>
                    <a:p>
                      <a:r>
                        <a:rPr lang="en-US" sz="2000" dirty="0" smtClean="0"/>
                        <a:t>Hit</a:t>
                      </a:r>
                      <a:r>
                        <a:rPr lang="en-US" sz="2000" baseline="0" dirty="0" smtClean="0"/>
                        <a:t> by Lightning</a:t>
                      </a:r>
                      <a:endParaRPr lang="en-US" sz="2000" dirty="0"/>
                    </a:p>
                  </a:txBody>
                  <a:tcPr/>
                </a:tc>
                <a:tc>
                  <a:txBody>
                    <a:bodyPr/>
                    <a:lstStyle/>
                    <a:p>
                      <a:pPr algn="ctr"/>
                      <a:r>
                        <a:rPr lang="en-US" sz="2000" dirty="0" smtClean="0"/>
                        <a:t>1 in 10,000,000</a:t>
                      </a:r>
                      <a:endParaRPr lang="en-US" sz="2000" dirty="0"/>
                    </a:p>
                  </a:txBody>
                  <a:tcPr/>
                </a:tc>
              </a:tr>
            </a:tbl>
          </a:graphicData>
        </a:graphic>
      </p:graphicFrame>
    </p:spTree>
    <p:extLst>
      <p:ext uri="{BB962C8B-B14F-4D97-AF65-F5344CB8AC3E}">
        <p14:creationId xmlns:p14="http://schemas.microsoft.com/office/powerpoint/2010/main" val="96531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is risk ?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97455" y="2167928"/>
            <a:ext cx="10926154" cy="707886"/>
          </a:xfrm>
          <a:prstGeom prst="rect">
            <a:avLst/>
          </a:prstGeom>
        </p:spPr>
        <p:txBody>
          <a:bodyPr wrap="square">
            <a:spAutoFit/>
          </a:bodyPr>
          <a:lstStyle/>
          <a:p>
            <a:r>
              <a:rPr lang="en-GB" sz="2000" dirty="0" smtClean="0"/>
              <a:t>Values </a:t>
            </a:r>
            <a:r>
              <a:rPr lang="en-GB" sz="2000" dirty="0"/>
              <a:t>(such as physical health, social status, emotional well being or financial wealth) can be gained or lost when taking risk resulting from a given action, activity and/or inaction, foreseen or unforeseen. </a:t>
            </a:r>
            <a:endParaRPr lang="en-US" sz="2000" dirty="0"/>
          </a:p>
        </p:txBody>
      </p:sp>
      <p:sp>
        <p:nvSpPr>
          <p:cNvPr id="7" name="Rechthoek 6"/>
          <p:cNvSpPr/>
          <p:nvPr/>
        </p:nvSpPr>
        <p:spPr>
          <a:xfrm>
            <a:off x="3240951" y="1581857"/>
            <a:ext cx="5388206" cy="400110"/>
          </a:xfrm>
          <a:prstGeom prst="rect">
            <a:avLst/>
          </a:prstGeom>
        </p:spPr>
        <p:txBody>
          <a:bodyPr wrap="none">
            <a:spAutoFit/>
          </a:bodyPr>
          <a:lstStyle/>
          <a:p>
            <a:pPr lvl="0" algn="ctr"/>
            <a:r>
              <a:rPr lang="en-GB" sz="2000" b="1" dirty="0">
                <a:solidFill>
                  <a:srgbClr val="7030A0"/>
                </a:solidFill>
              </a:rPr>
              <a:t>Risk is </a:t>
            </a:r>
            <a:r>
              <a:rPr lang="en-GB" sz="2000" b="1" dirty="0" smtClean="0">
                <a:solidFill>
                  <a:srgbClr val="7030A0"/>
                </a:solidFill>
              </a:rPr>
              <a:t>the potential </a:t>
            </a:r>
            <a:r>
              <a:rPr lang="en-GB" sz="2000" b="1" dirty="0">
                <a:solidFill>
                  <a:srgbClr val="7030A0"/>
                </a:solidFill>
              </a:rPr>
              <a:t>of losing something of </a:t>
            </a:r>
            <a:r>
              <a:rPr lang="en-GB" sz="2000" b="1" dirty="0" smtClean="0">
                <a:solidFill>
                  <a:srgbClr val="7030A0"/>
                </a:solidFill>
              </a:rPr>
              <a:t>value </a:t>
            </a:r>
            <a:endParaRPr lang="en-GB" sz="2000" b="1" dirty="0">
              <a:solidFill>
                <a:srgbClr val="7030A0"/>
              </a:solidFill>
            </a:endParaRPr>
          </a:p>
        </p:txBody>
      </p:sp>
      <p:sp>
        <p:nvSpPr>
          <p:cNvPr id="12" name="Rechthoek 11"/>
          <p:cNvSpPr/>
          <p:nvPr/>
        </p:nvSpPr>
        <p:spPr>
          <a:xfrm>
            <a:off x="609599" y="4729811"/>
            <a:ext cx="10913534" cy="707886"/>
          </a:xfrm>
          <a:prstGeom prst="rect">
            <a:avLst/>
          </a:prstGeom>
        </p:spPr>
        <p:txBody>
          <a:bodyPr wrap="square">
            <a:spAutoFit/>
          </a:bodyPr>
          <a:lstStyle/>
          <a:p>
            <a:pPr lvl="0" algn="ctr"/>
            <a:r>
              <a:rPr lang="en-GB" sz="2000" b="1" dirty="0">
                <a:solidFill>
                  <a:srgbClr val="7030A0"/>
                </a:solidFill>
              </a:rPr>
              <a:t>Risk perception </a:t>
            </a:r>
            <a:r>
              <a:rPr lang="en-GB" sz="2000" dirty="0">
                <a:solidFill>
                  <a:srgbClr val="000000"/>
                </a:solidFill>
              </a:rPr>
              <a:t>is the subjective judgment people make about the severity and/or probability of a risk, and may vary person to person. </a:t>
            </a:r>
            <a:endParaRPr lang="en-GB" sz="2000" dirty="0" smtClean="0">
              <a:solidFill>
                <a:srgbClr val="000000"/>
              </a:solidFill>
            </a:endParaRPr>
          </a:p>
        </p:txBody>
      </p:sp>
      <p:sp>
        <p:nvSpPr>
          <p:cNvPr id="13" name="Rechthoek 12"/>
          <p:cNvSpPr/>
          <p:nvPr/>
        </p:nvSpPr>
        <p:spPr>
          <a:xfrm>
            <a:off x="7388725" y="5550615"/>
            <a:ext cx="4346126" cy="707886"/>
          </a:xfrm>
          <a:prstGeom prst="rect">
            <a:avLst/>
          </a:prstGeom>
          <a:solidFill>
            <a:schemeClr val="bg2"/>
          </a:solidFill>
          <a:ln>
            <a:solidFill>
              <a:srgbClr val="7030A0"/>
            </a:solidFill>
          </a:ln>
        </p:spPr>
        <p:txBody>
          <a:bodyPr wrap="none" rtlCol="0">
            <a:spAutoFit/>
          </a:bodyPr>
          <a:lstStyle/>
          <a:p>
            <a:r>
              <a:rPr lang="en-GB" sz="2000" b="1" dirty="0">
                <a:latin typeface="+mj-lt"/>
              </a:rPr>
              <a:t>Any human endeavour carries some risk, </a:t>
            </a:r>
          </a:p>
          <a:p>
            <a:r>
              <a:rPr lang="en-GB" sz="2000" b="1" dirty="0">
                <a:latin typeface="+mj-lt"/>
              </a:rPr>
              <a:t>but some are much riskier than </a:t>
            </a:r>
            <a:r>
              <a:rPr lang="en-GB" sz="2000" b="1" dirty="0" smtClean="0">
                <a:latin typeface="+mj-lt"/>
              </a:rPr>
              <a:t>others….</a:t>
            </a:r>
            <a:endParaRPr lang="en-GB" sz="2000" b="1" dirty="0">
              <a:latin typeface="+mj-lt"/>
            </a:endParaRPr>
          </a:p>
        </p:txBody>
      </p:sp>
      <p:grpSp>
        <p:nvGrpSpPr>
          <p:cNvPr id="4" name="Groep 3"/>
          <p:cNvGrpSpPr/>
          <p:nvPr/>
        </p:nvGrpSpPr>
        <p:grpSpPr>
          <a:xfrm>
            <a:off x="609599" y="3166866"/>
            <a:ext cx="10447868" cy="1220914"/>
            <a:chOff x="609599" y="3166866"/>
            <a:chExt cx="10447868" cy="1220914"/>
          </a:xfrm>
        </p:grpSpPr>
        <p:sp>
          <p:nvSpPr>
            <p:cNvPr id="15" name="Rechthoek 14"/>
            <p:cNvSpPr/>
            <p:nvPr/>
          </p:nvSpPr>
          <p:spPr>
            <a:xfrm>
              <a:off x="609599" y="3679894"/>
              <a:ext cx="10447868" cy="707886"/>
            </a:xfrm>
            <a:prstGeom prst="rect">
              <a:avLst/>
            </a:prstGeom>
          </p:spPr>
          <p:txBody>
            <a:bodyPr wrap="square">
              <a:spAutoFit/>
            </a:bodyPr>
            <a:lstStyle/>
            <a:p>
              <a:pPr lvl="0" algn="ctr"/>
              <a:r>
                <a:rPr lang="en-GB" sz="2000" dirty="0" smtClean="0">
                  <a:solidFill>
                    <a:srgbClr val="000000"/>
                  </a:solidFill>
                </a:rPr>
                <a:t>Uncertainty </a:t>
              </a:r>
              <a:r>
                <a:rPr lang="en-GB" sz="2000" dirty="0">
                  <a:solidFill>
                    <a:srgbClr val="000000"/>
                  </a:solidFill>
                </a:rPr>
                <a:t>is a potential, unpredictable, unmeasurable and uncontrollable outcome, </a:t>
              </a:r>
              <a:endParaRPr lang="en-GB" sz="2000" dirty="0" smtClean="0">
                <a:solidFill>
                  <a:srgbClr val="000000"/>
                </a:solidFill>
              </a:endParaRPr>
            </a:p>
            <a:p>
              <a:pPr lvl="0" algn="ctr"/>
              <a:r>
                <a:rPr lang="en-GB" sz="2000" dirty="0" smtClean="0">
                  <a:solidFill>
                    <a:srgbClr val="000000"/>
                  </a:solidFill>
                </a:rPr>
                <a:t>risk </a:t>
              </a:r>
              <a:r>
                <a:rPr lang="en-GB" sz="2000" dirty="0">
                  <a:solidFill>
                    <a:srgbClr val="000000"/>
                  </a:solidFill>
                </a:rPr>
                <a:t>is a consequence of action taken in spite of </a:t>
              </a:r>
              <a:r>
                <a:rPr lang="en-GB" sz="2000" dirty="0" smtClean="0">
                  <a:solidFill>
                    <a:srgbClr val="000000"/>
                  </a:solidFill>
                </a:rPr>
                <a:t>uncertainty.</a:t>
              </a:r>
              <a:endParaRPr lang="en-GB" sz="2000" dirty="0">
                <a:solidFill>
                  <a:srgbClr val="000000"/>
                </a:solidFill>
              </a:endParaRPr>
            </a:p>
          </p:txBody>
        </p:sp>
        <p:sp>
          <p:nvSpPr>
            <p:cNvPr id="16" name="Rechthoek 15"/>
            <p:cNvSpPr/>
            <p:nvPr/>
          </p:nvSpPr>
          <p:spPr>
            <a:xfrm>
              <a:off x="3302000" y="3166866"/>
              <a:ext cx="5892801" cy="400110"/>
            </a:xfrm>
            <a:prstGeom prst="rect">
              <a:avLst/>
            </a:prstGeom>
          </p:spPr>
          <p:txBody>
            <a:bodyPr wrap="square">
              <a:spAutoFit/>
            </a:bodyPr>
            <a:lstStyle/>
            <a:p>
              <a:pPr lvl="0"/>
              <a:r>
                <a:rPr lang="en-GB" sz="2000" b="1" dirty="0">
                  <a:solidFill>
                    <a:srgbClr val="7030A0"/>
                  </a:solidFill>
                </a:rPr>
                <a:t>Risk </a:t>
              </a:r>
              <a:r>
                <a:rPr lang="en-GB" sz="2000" b="1" dirty="0" smtClean="0">
                  <a:solidFill>
                    <a:srgbClr val="7030A0"/>
                  </a:solidFill>
                </a:rPr>
                <a:t>is the </a:t>
              </a:r>
              <a:r>
                <a:rPr lang="en-GB" sz="2000" b="1" dirty="0">
                  <a:solidFill>
                    <a:srgbClr val="7030A0"/>
                  </a:solidFill>
                </a:rPr>
                <a:t>intentional interaction with </a:t>
              </a:r>
              <a:r>
                <a:rPr lang="en-GB" sz="2000" b="1" dirty="0" smtClean="0">
                  <a:solidFill>
                    <a:srgbClr val="7030A0"/>
                  </a:solidFill>
                </a:rPr>
                <a:t>uncertainty </a:t>
              </a:r>
              <a:endParaRPr lang="en-GB" sz="2000" b="1" dirty="0">
                <a:solidFill>
                  <a:srgbClr val="7030A0"/>
                </a:solidFill>
              </a:endParaRPr>
            </a:p>
          </p:txBody>
        </p:sp>
      </p:grpSp>
      <p:pic>
        <p:nvPicPr>
          <p:cNvPr id="5" name="Afbeelding 4"/>
          <p:cNvPicPr>
            <a:picLocks noChangeAspect="1"/>
          </p:cNvPicPr>
          <p:nvPr/>
        </p:nvPicPr>
        <p:blipFill>
          <a:blip r:embed="rId2"/>
          <a:stretch>
            <a:fillRect/>
          </a:stretch>
        </p:blipFill>
        <p:spPr>
          <a:xfrm>
            <a:off x="9798866" y="110227"/>
            <a:ext cx="2028825" cy="1981200"/>
          </a:xfrm>
          <a:prstGeom prst="rect">
            <a:avLst/>
          </a:prstGeom>
        </p:spPr>
      </p:pic>
    </p:spTree>
    <p:extLst>
      <p:ext uri="{BB962C8B-B14F-4D97-AF65-F5344CB8AC3E}">
        <p14:creationId xmlns:p14="http://schemas.microsoft.com/office/powerpoint/2010/main" val="174712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and the chance of dying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2663745" y="1604821"/>
            <a:ext cx="6542617" cy="3770263"/>
          </a:xfrm>
          <a:prstGeom prst="rect">
            <a:avLst/>
          </a:prstGeom>
        </p:spPr>
        <p:txBody>
          <a:bodyPr wrap="square">
            <a:spAutoFit/>
          </a:bodyPr>
          <a:lstStyle/>
          <a:p>
            <a:r>
              <a:rPr lang="en-GB" sz="2000" dirty="0" smtClean="0">
                <a:latin typeface="+mj-lt"/>
              </a:rPr>
              <a:t>Your odds of dying by (in the USA): </a:t>
            </a:r>
            <a:endParaRPr lang="en-GB" sz="2000" dirty="0">
              <a:latin typeface="+mj-lt"/>
            </a:endParaRPr>
          </a:p>
          <a:p>
            <a:pPr marL="742950" lvl="1" indent="-285750">
              <a:buFont typeface="Arial" panose="020B0604020202020204" pitchFamily="34" charset="0"/>
              <a:buChar char="•"/>
            </a:pPr>
            <a:r>
              <a:rPr lang="en-GB" sz="2000" dirty="0">
                <a:latin typeface="+mj-lt"/>
              </a:rPr>
              <a:t>Cardiovascular disease: </a:t>
            </a:r>
            <a:r>
              <a:rPr lang="en-GB" sz="2000" dirty="0" smtClean="0">
                <a:latin typeface="+mj-lt"/>
              </a:rPr>
              <a:t>		1 </a:t>
            </a:r>
            <a:r>
              <a:rPr lang="en-GB" sz="2000" dirty="0">
                <a:latin typeface="+mj-lt"/>
              </a:rPr>
              <a:t>in 2</a:t>
            </a:r>
          </a:p>
          <a:p>
            <a:pPr marL="742950" lvl="1" indent="-285750">
              <a:buFont typeface="Arial" panose="020B0604020202020204" pitchFamily="34" charset="0"/>
              <a:buChar char="•"/>
            </a:pPr>
            <a:r>
              <a:rPr lang="en-GB" sz="2000" dirty="0">
                <a:latin typeface="+mj-lt"/>
              </a:rPr>
              <a:t>Smoking (by/before age 35): </a:t>
            </a:r>
            <a:r>
              <a:rPr lang="en-GB" sz="2000" dirty="0" smtClean="0">
                <a:latin typeface="+mj-lt"/>
              </a:rPr>
              <a:t>	1 </a:t>
            </a:r>
            <a:r>
              <a:rPr lang="en-GB" sz="2000" dirty="0">
                <a:latin typeface="+mj-lt"/>
              </a:rPr>
              <a:t>in 600</a:t>
            </a:r>
          </a:p>
          <a:p>
            <a:pPr marL="742950" lvl="1" indent="-285750">
              <a:buFont typeface="Arial" panose="020B0604020202020204" pitchFamily="34" charset="0"/>
              <a:buChar char="•"/>
            </a:pPr>
            <a:r>
              <a:rPr lang="en-GB" sz="2000" dirty="0">
                <a:latin typeface="+mj-lt"/>
              </a:rPr>
              <a:t>Car trip, </a:t>
            </a:r>
            <a:r>
              <a:rPr lang="en-GB" sz="2000" dirty="0" smtClean="0">
                <a:latin typeface="+mj-lt"/>
              </a:rPr>
              <a:t>USA coast-to-coast</a:t>
            </a:r>
            <a:r>
              <a:rPr lang="en-GB" sz="2000" dirty="0">
                <a:latin typeface="+mj-lt"/>
              </a:rPr>
              <a:t>: </a:t>
            </a:r>
            <a:r>
              <a:rPr lang="en-GB" sz="2000" dirty="0" smtClean="0">
                <a:latin typeface="+mj-lt"/>
              </a:rPr>
              <a:t>	1 </a:t>
            </a:r>
            <a:r>
              <a:rPr lang="en-GB" sz="2000" dirty="0">
                <a:latin typeface="+mj-lt"/>
              </a:rPr>
              <a:t>in 14,000</a:t>
            </a:r>
          </a:p>
          <a:p>
            <a:pPr marL="742950" lvl="1" indent="-285750">
              <a:buFont typeface="Arial" panose="020B0604020202020204" pitchFamily="34" charset="0"/>
              <a:buChar char="•"/>
            </a:pPr>
            <a:r>
              <a:rPr lang="en-GB" sz="2000" dirty="0">
                <a:latin typeface="+mj-lt"/>
              </a:rPr>
              <a:t>Bicycle accident: </a:t>
            </a:r>
            <a:r>
              <a:rPr lang="en-GB" sz="2000" dirty="0" smtClean="0">
                <a:latin typeface="+mj-lt"/>
              </a:rPr>
              <a:t>			1 </a:t>
            </a:r>
            <a:r>
              <a:rPr lang="en-GB" sz="2000" dirty="0">
                <a:latin typeface="+mj-lt"/>
              </a:rPr>
              <a:t>in 88,000</a:t>
            </a:r>
          </a:p>
          <a:p>
            <a:pPr marL="742950" lvl="1" indent="-285750">
              <a:buFont typeface="Arial" panose="020B0604020202020204" pitchFamily="34" charset="0"/>
              <a:buChar char="•"/>
            </a:pPr>
            <a:r>
              <a:rPr lang="en-GB" sz="2000" dirty="0">
                <a:latin typeface="+mj-lt"/>
              </a:rPr>
              <a:t>Tornado: </a:t>
            </a:r>
            <a:r>
              <a:rPr lang="en-GB" sz="2000" dirty="0" smtClean="0">
                <a:latin typeface="+mj-lt"/>
              </a:rPr>
              <a:t>				1 </a:t>
            </a:r>
            <a:r>
              <a:rPr lang="en-GB" sz="2000" dirty="0">
                <a:latin typeface="+mj-lt"/>
              </a:rPr>
              <a:t>in 450,000</a:t>
            </a:r>
          </a:p>
          <a:p>
            <a:pPr marL="742950" lvl="1" indent="-285750">
              <a:buFont typeface="Arial" panose="020B0604020202020204" pitchFamily="34" charset="0"/>
              <a:buChar char="•"/>
            </a:pPr>
            <a:r>
              <a:rPr lang="en-GB" sz="2000" dirty="0">
                <a:latin typeface="+mj-lt"/>
              </a:rPr>
              <a:t>Train, coast-to-coast: </a:t>
            </a:r>
            <a:r>
              <a:rPr lang="en-GB" sz="2000" dirty="0" smtClean="0">
                <a:latin typeface="+mj-lt"/>
              </a:rPr>
              <a:t>		1 </a:t>
            </a:r>
            <a:r>
              <a:rPr lang="en-GB" sz="2000" dirty="0">
                <a:latin typeface="+mj-lt"/>
              </a:rPr>
              <a:t>in 1,000,000</a:t>
            </a:r>
          </a:p>
          <a:p>
            <a:pPr marL="742950" lvl="1" indent="-285750">
              <a:buFont typeface="Arial" panose="020B0604020202020204" pitchFamily="34" charset="0"/>
              <a:buChar char="•"/>
            </a:pPr>
            <a:r>
              <a:rPr lang="en-GB" sz="2000" dirty="0">
                <a:latin typeface="+mj-lt"/>
              </a:rPr>
              <a:t>Lightning: </a:t>
            </a:r>
            <a:r>
              <a:rPr lang="en-GB" sz="2000" dirty="0" smtClean="0">
                <a:latin typeface="+mj-lt"/>
              </a:rPr>
              <a:t>				1 </a:t>
            </a:r>
            <a:r>
              <a:rPr lang="en-GB" sz="2000" dirty="0">
                <a:latin typeface="+mj-lt"/>
              </a:rPr>
              <a:t>in 1.9 million</a:t>
            </a:r>
          </a:p>
          <a:p>
            <a:pPr marL="742950" lvl="1" indent="-285750">
              <a:buFont typeface="Arial" panose="020B0604020202020204" pitchFamily="34" charset="0"/>
              <a:buChar char="•"/>
            </a:pPr>
            <a:r>
              <a:rPr lang="en-GB" sz="2000" dirty="0">
                <a:latin typeface="+mj-lt"/>
              </a:rPr>
              <a:t>Bee sting: </a:t>
            </a:r>
            <a:r>
              <a:rPr lang="en-GB" sz="2000" dirty="0" smtClean="0">
                <a:latin typeface="+mj-lt"/>
              </a:rPr>
              <a:t>				1 </a:t>
            </a:r>
            <a:r>
              <a:rPr lang="en-GB" sz="2000" dirty="0">
                <a:latin typeface="+mj-lt"/>
              </a:rPr>
              <a:t>in 5.5 million</a:t>
            </a:r>
          </a:p>
          <a:p>
            <a:pPr marL="742950" lvl="1" indent="-285750">
              <a:buFont typeface="Arial" panose="020B0604020202020204" pitchFamily="34" charset="0"/>
              <a:buChar char="•"/>
            </a:pPr>
            <a:r>
              <a:rPr lang="en-GB" sz="2000" dirty="0">
                <a:latin typeface="+mj-lt"/>
              </a:rPr>
              <a:t>U.S. commercial jet airline: </a:t>
            </a:r>
            <a:r>
              <a:rPr lang="en-GB" sz="2000" dirty="0" smtClean="0">
                <a:latin typeface="+mj-lt"/>
              </a:rPr>
              <a:t>		1 </a:t>
            </a:r>
            <a:r>
              <a:rPr lang="en-GB" sz="2000" dirty="0">
                <a:latin typeface="+mj-lt"/>
              </a:rPr>
              <a:t>in 7 million</a:t>
            </a:r>
          </a:p>
          <a:p>
            <a:endParaRPr lang="en-GB" sz="700" dirty="0" smtClean="0">
              <a:latin typeface="+mj-lt"/>
            </a:endParaRPr>
          </a:p>
          <a:p>
            <a:r>
              <a:rPr lang="en-GB" sz="1600" dirty="0" smtClean="0">
                <a:latin typeface="+mj-lt"/>
              </a:rPr>
              <a:t>Sources</a:t>
            </a:r>
            <a:r>
              <a:rPr lang="en-GB" sz="1600" dirty="0">
                <a:latin typeface="+mj-lt"/>
              </a:rPr>
              <a:t>: Natural History Museum of Los Angeles County, Massachusetts Institute of Technology, University of California at Berkeley</a:t>
            </a:r>
          </a:p>
        </p:txBody>
      </p:sp>
    </p:spTree>
    <p:extLst>
      <p:ext uri="{BB962C8B-B14F-4D97-AF65-F5344CB8AC3E}">
        <p14:creationId xmlns:p14="http://schemas.microsoft.com/office/powerpoint/2010/main" val="325367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Risk is OK, sort of ….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76250" y="1709650"/>
            <a:ext cx="11097683" cy="400110"/>
          </a:xfrm>
          <a:prstGeom prst="rect">
            <a:avLst/>
          </a:prstGeom>
        </p:spPr>
        <p:txBody>
          <a:bodyPr wrap="square">
            <a:spAutoFit/>
          </a:bodyPr>
          <a:lstStyle/>
          <a:p>
            <a:r>
              <a:rPr lang="en-GB" sz="2000" dirty="0">
                <a:latin typeface="+mj-lt"/>
              </a:rPr>
              <a:t>In general, we are all </a:t>
            </a:r>
            <a:r>
              <a:rPr lang="en-GB" sz="2000" dirty="0" smtClean="0">
                <a:latin typeface="+mj-lt"/>
              </a:rPr>
              <a:t>ok with many </a:t>
            </a:r>
            <a:r>
              <a:rPr lang="en-GB" sz="2000" dirty="0">
                <a:latin typeface="+mj-lt"/>
              </a:rPr>
              <a:t>of the risks of likelihoods </a:t>
            </a:r>
            <a:r>
              <a:rPr lang="en-GB" sz="2000" dirty="0" smtClean="0">
                <a:latin typeface="+mj-lt"/>
              </a:rPr>
              <a:t>in </a:t>
            </a:r>
            <a:r>
              <a:rPr lang="en-GB" sz="2000" dirty="0">
                <a:latin typeface="+mj-lt"/>
              </a:rPr>
              <a:t>the range 1 in 10,000 to 1 in 10 million. </a:t>
            </a:r>
            <a:endParaRPr lang="en-GB" sz="2000" dirty="0" smtClean="0">
              <a:latin typeface="+mj-lt"/>
            </a:endParaRPr>
          </a:p>
        </p:txBody>
      </p:sp>
      <p:sp>
        <p:nvSpPr>
          <p:cNvPr id="5" name="Rechthoek 4"/>
          <p:cNvSpPr/>
          <p:nvPr/>
        </p:nvSpPr>
        <p:spPr>
          <a:xfrm>
            <a:off x="2657813" y="2571377"/>
            <a:ext cx="6286580" cy="1323439"/>
          </a:xfrm>
          <a:prstGeom prst="rect">
            <a:avLst/>
          </a:prstGeom>
        </p:spPr>
        <p:txBody>
          <a:bodyPr wrap="square">
            <a:spAutoFit/>
          </a:bodyPr>
          <a:lstStyle/>
          <a:p>
            <a:pPr lvl="0" algn="ctr"/>
            <a:r>
              <a:rPr lang="en-GB" sz="2000" dirty="0" smtClean="0">
                <a:solidFill>
                  <a:srgbClr val="000000"/>
                </a:solidFill>
                <a:latin typeface="+mj-lt"/>
              </a:rPr>
              <a:t>When </a:t>
            </a:r>
            <a:r>
              <a:rPr lang="en-GB" sz="2000" dirty="0">
                <a:solidFill>
                  <a:srgbClr val="000000"/>
                </a:solidFill>
                <a:latin typeface="+mj-lt"/>
              </a:rPr>
              <a:t>we stop to consider many of these risks, </a:t>
            </a:r>
            <a:endParaRPr lang="en-GB" sz="2000" dirty="0" smtClean="0">
              <a:solidFill>
                <a:srgbClr val="000000"/>
              </a:solidFill>
              <a:latin typeface="+mj-lt"/>
            </a:endParaRPr>
          </a:p>
          <a:p>
            <a:pPr lvl="0" algn="ctr"/>
            <a:r>
              <a:rPr lang="en-GB" sz="2000" dirty="0" smtClean="0">
                <a:solidFill>
                  <a:srgbClr val="000000"/>
                </a:solidFill>
                <a:latin typeface="+mj-lt"/>
              </a:rPr>
              <a:t>we </a:t>
            </a:r>
            <a:r>
              <a:rPr lang="en-GB" sz="2000" dirty="0">
                <a:solidFill>
                  <a:srgbClr val="000000"/>
                </a:solidFill>
                <a:latin typeface="+mj-lt"/>
              </a:rPr>
              <a:t>recognize that they are potentially lethal and indeed could affect people such as ourselves, </a:t>
            </a:r>
            <a:endParaRPr lang="en-GB" sz="2000" dirty="0" smtClean="0">
              <a:solidFill>
                <a:srgbClr val="000000"/>
              </a:solidFill>
              <a:latin typeface="+mj-lt"/>
            </a:endParaRPr>
          </a:p>
          <a:p>
            <a:pPr lvl="0" algn="ctr"/>
            <a:r>
              <a:rPr lang="en-GB" sz="2000" b="1" dirty="0" smtClean="0">
                <a:solidFill>
                  <a:srgbClr val="7030A0"/>
                </a:solidFill>
                <a:latin typeface="+mj-lt"/>
              </a:rPr>
              <a:t>but we </a:t>
            </a:r>
            <a:r>
              <a:rPr lang="en-GB" sz="2000" b="1" dirty="0">
                <a:solidFill>
                  <a:srgbClr val="7030A0"/>
                </a:solidFill>
                <a:latin typeface="+mj-lt"/>
              </a:rPr>
              <a:t>do not change our </a:t>
            </a:r>
            <a:r>
              <a:rPr lang="en-GB" sz="2000" b="1" dirty="0" smtClean="0">
                <a:solidFill>
                  <a:srgbClr val="7030A0"/>
                </a:solidFill>
                <a:latin typeface="+mj-lt"/>
              </a:rPr>
              <a:t>behaviour to </a:t>
            </a:r>
            <a:r>
              <a:rPr lang="en-GB" sz="2000" b="1" dirty="0">
                <a:solidFill>
                  <a:srgbClr val="7030A0"/>
                </a:solidFill>
                <a:latin typeface="+mj-lt"/>
              </a:rPr>
              <a:t>avoid them</a:t>
            </a:r>
            <a:r>
              <a:rPr lang="en-GB" sz="2000" dirty="0">
                <a:solidFill>
                  <a:srgbClr val="000000"/>
                </a:solidFill>
                <a:latin typeface="+mj-lt"/>
              </a:rPr>
              <a:t>. </a:t>
            </a:r>
            <a:endParaRPr lang="en-US" sz="2000" dirty="0">
              <a:solidFill>
                <a:srgbClr val="000000"/>
              </a:solidFill>
              <a:latin typeface="+mj-lt"/>
            </a:endParaRPr>
          </a:p>
        </p:txBody>
      </p:sp>
      <p:sp>
        <p:nvSpPr>
          <p:cNvPr id="7" name="Rechthoek 6"/>
          <p:cNvSpPr/>
          <p:nvPr/>
        </p:nvSpPr>
        <p:spPr>
          <a:xfrm>
            <a:off x="1189165" y="4466202"/>
            <a:ext cx="9838267" cy="707886"/>
          </a:xfrm>
          <a:prstGeom prst="rect">
            <a:avLst/>
          </a:prstGeom>
        </p:spPr>
        <p:txBody>
          <a:bodyPr wrap="square">
            <a:spAutoFit/>
          </a:bodyPr>
          <a:lstStyle/>
          <a:p>
            <a:pPr lvl="0" algn="ctr"/>
            <a:r>
              <a:rPr lang="en-GB" sz="2000" dirty="0">
                <a:solidFill>
                  <a:srgbClr val="000000"/>
                </a:solidFill>
                <a:latin typeface="+mj-lt"/>
              </a:rPr>
              <a:t>It is as if we recognize that there are just too many possible risks that might kill each one of us in our daily lives that we just adopt common sense and carry on living our lives.</a:t>
            </a:r>
            <a:endParaRPr lang="en-US" sz="2000" dirty="0">
              <a:solidFill>
                <a:srgbClr val="000000"/>
              </a:solidFill>
              <a:latin typeface="+mj-lt"/>
            </a:endParaRPr>
          </a:p>
        </p:txBody>
      </p:sp>
      <p:sp>
        <p:nvSpPr>
          <p:cNvPr id="12" name="Tekstvak 11"/>
          <p:cNvSpPr txBox="1"/>
          <p:nvPr/>
        </p:nvSpPr>
        <p:spPr>
          <a:xfrm>
            <a:off x="6071201" y="5745474"/>
            <a:ext cx="5331203" cy="369332"/>
          </a:xfrm>
          <a:prstGeom prst="rect">
            <a:avLst/>
          </a:prstGeom>
          <a:solidFill>
            <a:schemeClr val="bg2"/>
          </a:solidFill>
          <a:ln>
            <a:solidFill>
              <a:srgbClr val="7030A0"/>
            </a:solidFill>
          </a:ln>
        </p:spPr>
        <p:txBody>
          <a:bodyPr wrap="none" rtlCol="0">
            <a:spAutoFit/>
          </a:bodyPr>
          <a:lstStyle>
            <a:defPPr>
              <a:defRPr lang="en-US"/>
            </a:defPPr>
            <a:lvl1pPr>
              <a:defRPr b="1">
                <a:latin typeface="+mj-lt"/>
              </a:defRPr>
            </a:lvl1pPr>
          </a:lstStyle>
          <a:p>
            <a:r>
              <a:rPr lang="en-GB" dirty="0" smtClean="0"/>
              <a:t>“Every </a:t>
            </a:r>
            <a:r>
              <a:rPr lang="en-GB" dirty="0"/>
              <a:t>man dies, not every man really </a:t>
            </a:r>
            <a:r>
              <a:rPr lang="en-GB" dirty="0" smtClean="0"/>
              <a:t>lives” (Braveheart)</a:t>
            </a:r>
            <a:endParaRPr lang="en-US" dirty="0"/>
          </a:p>
        </p:txBody>
      </p:sp>
    </p:spTree>
    <p:extLst>
      <p:ext uri="{BB962C8B-B14F-4D97-AF65-F5344CB8AC3E}">
        <p14:creationId xmlns:p14="http://schemas.microsoft.com/office/powerpoint/2010/main" val="225671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0310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Exposure to Medical Radiation is not Insignificant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3392030" y="2633412"/>
            <a:ext cx="5482927" cy="3700976"/>
          </a:xfrm>
          <a:prstGeom prst="rect">
            <a:avLst/>
          </a:prstGeom>
        </p:spPr>
      </p:pic>
      <p:sp>
        <p:nvSpPr>
          <p:cNvPr id="7" name="Tekstvak 6"/>
          <p:cNvSpPr txBox="1"/>
          <p:nvPr/>
        </p:nvSpPr>
        <p:spPr>
          <a:xfrm>
            <a:off x="1007591" y="1330724"/>
            <a:ext cx="10104305" cy="1323439"/>
          </a:xfrm>
          <a:prstGeom prst="rect">
            <a:avLst/>
          </a:prstGeom>
          <a:noFill/>
        </p:spPr>
        <p:txBody>
          <a:bodyPr wrap="none" rtlCol="0">
            <a:spAutoFit/>
          </a:bodyPr>
          <a:lstStyle/>
          <a:p>
            <a:pPr algn="ctr"/>
            <a:r>
              <a:rPr lang="en-US" sz="2000" dirty="0" smtClean="0">
                <a:latin typeface="+mj-lt"/>
              </a:rPr>
              <a:t>Radiation is a well-established risk factor for Cancer.</a:t>
            </a:r>
          </a:p>
          <a:p>
            <a:pPr algn="ctr"/>
            <a:r>
              <a:rPr lang="en-US" sz="2000" dirty="0" smtClean="0">
                <a:latin typeface="+mj-lt"/>
              </a:rPr>
              <a:t>Medical exposure to radiation is caused by X-ray / CT / NM examinations.</a:t>
            </a:r>
          </a:p>
          <a:p>
            <a:pPr algn="ctr"/>
            <a:r>
              <a:rPr lang="en-US" sz="2000" dirty="0" smtClean="0">
                <a:latin typeface="+mj-lt"/>
              </a:rPr>
              <a:t>The amount of medical exposure (probably) increases the incidence of cancer in the population.</a:t>
            </a:r>
          </a:p>
          <a:p>
            <a:pPr algn="ctr"/>
            <a:r>
              <a:rPr lang="en-US" sz="2000" dirty="0" smtClean="0">
                <a:latin typeface="+mj-lt"/>
              </a:rPr>
              <a:t>The amount of medical exposure to radiation therefore should be minimized.  </a:t>
            </a:r>
            <a:endParaRPr lang="en-US" sz="2000" dirty="0">
              <a:latin typeface="+mj-lt"/>
            </a:endParaRPr>
          </a:p>
        </p:txBody>
      </p:sp>
    </p:spTree>
    <p:extLst>
      <p:ext uri="{BB962C8B-B14F-4D97-AF65-F5344CB8AC3E}">
        <p14:creationId xmlns:p14="http://schemas.microsoft.com/office/powerpoint/2010/main" val="3606063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12130" y="672871"/>
            <a:ext cx="11204137"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But such examinations can still be very ‘worthwhile’ </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2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(versus benefits)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for individual patients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600697" y="1359773"/>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ekstvak 12"/>
          <p:cNvSpPr txBox="1"/>
          <p:nvPr/>
        </p:nvSpPr>
        <p:spPr>
          <a:xfrm>
            <a:off x="7929089" y="5732314"/>
            <a:ext cx="3606308" cy="400110"/>
          </a:xfrm>
          <a:prstGeom prst="rect">
            <a:avLst/>
          </a:prstGeom>
          <a:solidFill>
            <a:schemeClr val="bg2"/>
          </a:solidFill>
          <a:ln>
            <a:solidFill>
              <a:srgbClr val="7030A0"/>
            </a:solidFill>
          </a:ln>
        </p:spPr>
        <p:txBody>
          <a:bodyPr wrap="none" rtlCol="0">
            <a:spAutoFit/>
          </a:bodyPr>
          <a:lstStyle>
            <a:defPPr>
              <a:defRPr lang="en-US"/>
            </a:defPPr>
            <a:lvl1pPr>
              <a:defRPr b="1">
                <a:latin typeface="+mj-lt"/>
              </a:defRPr>
            </a:lvl1pPr>
          </a:lstStyle>
          <a:p>
            <a:r>
              <a:rPr lang="en-GB" sz="2000" dirty="0" smtClean="0"/>
              <a:t>The biggest risk is taking no risks !</a:t>
            </a:r>
            <a:endParaRPr lang="en-US" sz="2000" dirty="0"/>
          </a:p>
        </p:txBody>
      </p:sp>
      <p:graphicFrame>
        <p:nvGraphicFramePr>
          <p:cNvPr id="3" name="Tabel 2"/>
          <p:cNvGraphicFramePr>
            <a:graphicFrameLocks noGrp="1"/>
          </p:cNvGraphicFramePr>
          <p:nvPr>
            <p:extLst>
              <p:ext uri="{D42A27DB-BD31-4B8C-83A1-F6EECF244321}">
                <p14:modId xmlns:p14="http://schemas.microsoft.com/office/powerpoint/2010/main" val="2768304065"/>
              </p:ext>
            </p:extLst>
          </p:nvPr>
        </p:nvGraphicFramePr>
        <p:xfrm>
          <a:off x="1852675" y="1785651"/>
          <a:ext cx="8530360" cy="3532427"/>
        </p:xfrm>
        <a:graphic>
          <a:graphicData uri="http://schemas.openxmlformats.org/drawingml/2006/table">
            <a:tbl>
              <a:tblPr firstRow="1" bandRow="1">
                <a:tableStyleId>{5C22544A-7EE6-4342-B048-85BDC9FD1C3A}</a:tableStyleId>
              </a:tblPr>
              <a:tblGrid>
                <a:gridCol w="2132590"/>
                <a:gridCol w="2132590"/>
                <a:gridCol w="2132590"/>
                <a:gridCol w="2132590"/>
              </a:tblGrid>
              <a:tr h="698722">
                <a:tc>
                  <a:txBody>
                    <a:bodyPr/>
                    <a:lstStyle/>
                    <a:p>
                      <a:r>
                        <a:rPr lang="en-US" dirty="0" smtClean="0"/>
                        <a:t>Investigation </a:t>
                      </a:r>
                      <a:endParaRPr lang="en-US" dirty="0"/>
                    </a:p>
                  </a:txBody>
                  <a:tcPr/>
                </a:tc>
                <a:tc>
                  <a:txBody>
                    <a:bodyPr/>
                    <a:lstStyle/>
                    <a:p>
                      <a:pPr algn="ctr"/>
                      <a:r>
                        <a:rPr lang="en-US" dirty="0" smtClean="0"/>
                        <a:t>Effective Dose (</a:t>
                      </a:r>
                      <a:r>
                        <a:rPr lang="en-US" dirty="0" err="1" smtClean="0"/>
                        <a:t>mSv</a:t>
                      </a:r>
                      <a:r>
                        <a:rPr lang="en-US" dirty="0" smtClean="0"/>
                        <a:t>)</a:t>
                      </a:r>
                      <a:endParaRPr lang="en-US" dirty="0"/>
                    </a:p>
                  </a:txBody>
                  <a:tcPr/>
                </a:tc>
                <a:tc>
                  <a:txBody>
                    <a:bodyPr/>
                    <a:lstStyle/>
                    <a:p>
                      <a:pPr algn="ctr"/>
                      <a:r>
                        <a:rPr lang="en-US" dirty="0" smtClean="0"/>
                        <a:t>Equivalent number of Chest X-rays</a:t>
                      </a:r>
                      <a:endParaRPr lang="en-US" dirty="0"/>
                    </a:p>
                  </a:txBody>
                  <a:tcPr/>
                </a:tc>
                <a:tc>
                  <a:txBody>
                    <a:bodyPr/>
                    <a:lstStyle/>
                    <a:p>
                      <a:pPr algn="ctr"/>
                      <a:r>
                        <a:rPr lang="en-US" dirty="0" smtClean="0"/>
                        <a:t>Equivalent</a:t>
                      </a:r>
                      <a:r>
                        <a:rPr lang="en-US" baseline="0" dirty="0" smtClean="0"/>
                        <a:t> period of natural radiation</a:t>
                      </a:r>
                      <a:endParaRPr lang="en-US" dirty="0"/>
                    </a:p>
                  </a:txBody>
                  <a:tcPr/>
                </a:tc>
              </a:tr>
              <a:tr h="404815">
                <a:tc>
                  <a:txBody>
                    <a:bodyPr/>
                    <a:lstStyle/>
                    <a:p>
                      <a:r>
                        <a:rPr lang="en-US" b="1" dirty="0" smtClean="0"/>
                        <a:t>Radiography</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04815">
                <a:tc>
                  <a:txBody>
                    <a:bodyPr/>
                    <a:lstStyle/>
                    <a:p>
                      <a:r>
                        <a:rPr lang="en-US" dirty="0" smtClean="0"/>
                        <a:t>Chest</a:t>
                      </a:r>
                      <a:endParaRPr lang="en-US" dirty="0"/>
                    </a:p>
                  </a:txBody>
                  <a:tcPr/>
                </a:tc>
                <a:tc>
                  <a:txBody>
                    <a:bodyPr/>
                    <a:lstStyle/>
                    <a:p>
                      <a:pPr algn="ctr"/>
                      <a:r>
                        <a:rPr lang="en-US" dirty="0" smtClean="0"/>
                        <a:t>0.02</a:t>
                      </a:r>
                      <a:endParaRPr lang="en-US" dirty="0"/>
                    </a:p>
                  </a:txBody>
                  <a:tcPr/>
                </a:tc>
                <a:tc>
                  <a:txBody>
                    <a:bodyPr/>
                    <a:lstStyle/>
                    <a:p>
                      <a:pPr algn="ctr"/>
                      <a:r>
                        <a:rPr lang="en-US" dirty="0" smtClean="0"/>
                        <a:t>1</a:t>
                      </a:r>
                      <a:endParaRPr lang="en-US" dirty="0"/>
                    </a:p>
                  </a:txBody>
                  <a:tcPr/>
                </a:tc>
                <a:tc>
                  <a:txBody>
                    <a:bodyPr/>
                    <a:lstStyle/>
                    <a:p>
                      <a:pPr algn="ctr"/>
                      <a:r>
                        <a:rPr lang="en-US" dirty="0" smtClean="0"/>
                        <a:t>3 days</a:t>
                      </a:r>
                      <a:endParaRPr lang="en-US" dirty="0"/>
                    </a:p>
                  </a:txBody>
                  <a:tcPr/>
                </a:tc>
              </a:tr>
              <a:tr h="404815">
                <a:tc>
                  <a:txBody>
                    <a:bodyPr/>
                    <a:lstStyle/>
                    <a:p>
                      <a:r>
                        <a:rPr lang="en-US" dirty="0" smtClean="0"/>
                        <a:t>Skull</a:t>
                      </a:r>
                      <a:endParaRPr lang="en-US" dirty="0"/>
                    </a:p>
                  </a:txBody>
                  <a:tcPr/>
                </a:tc>
                <a:tc>
                  <a:txBody>
                    <a:bodyPr/>
                    <a:lstStyle/>
                    <a:p>
                      <a:pPr algn="ctr"/>
                      <a:r>
                        <a:rPr lang="en-US" dirty="0" smtClean="0"/>
                        <a:t>0.1</a:t>
                      </a:r>
                      <a:endParaRPr lang="en-US" dirty="0"/>
                    </a:p>
                  </a:txBody>
                  <a:tcPr/>
                </a:tc>
                <a:tc>
                  <a:txBody>
                    <a:bodyPr/>
                    <a:lstStyle/>
                    <a:p>
                      <a:pPr algn="ctr"/>
                      <a:r>
                        <a:rPr lang="en-US" dirty="0" smtClean="0"/>
                        <a:t>5</a:t>
                      </a:r>
                      <a:endParaRPr lang="en-US" dirty="0"/>
                    </a:p>
                  </a:txBody>
                  <a:tcPr/>
                </a:tc>
                <a:tc>
                  <a:txBody>
                    <a:bodyPr/>
                    <a:lstStyle/>
                    <a:p>
                      <a:pPr algn="ctr"/>
                      <a:r>
                        <a:rPr lang="en-US" dirty="0" smtClean="0"/>
                        <a:t>2 weeks</a:t>
                      </a:r>
                      <a:endParaRPr lang="en-US" dirty="0"/>
                    </a:p>
                  </a:txBody>
                  <a:tcPr/>
                </a:tc>
              </a:tr>
              <a:tr h="404815">
                <a:tc>
                  <a:txBody>
                    <a:bodyPr/>
                    <a:lstStyle/>
                    <a:p>
                      <a:r>
                        <a:rPr lang="en-US" dirty="0" smtClean="0"/>
                        <a:t>Abdomen</a:t>
                      </a:r>
                      <a:endParaRPr lang="en-US" dirty="0"/>
                    </a:p>
                  </a:txBody>
                  <a:tcPr/>
                </a:tc>
                <a:tc>
                  <a:txBody>
                    <a:bodyPr/>
                    <a:lstStyle/>
                    <a:p>
                      <a:pPr algn="ctr"/>
                      <a:r>
                        <a:rPr lang="en-US" dirty="0" smtClean="0"/>
                        <a:t>1.5</a:t>
                      </a:r>
                      <a:endParaRPr lang="en-US" dirty="0"/>
                    </a:p>
                  </a:txBody>
                  <a:tcPr/>
                </a:tc>
                <a:tc>
                  <a:txBody>
                    <a:bodyPr/>
                    <a:lstStyle/>
                    <a:p>
                      <a:pPr algn="ctr"/>
                      <a:r>
                        <a:rPr lang="en-US" dirty="0" smtClean="0"/>
                        <a:t>75</a:t>
                      </a:r>
                      <a:endParaRPr lang="en-US" dirty="0"/>
                    </a:p>
                  </a:txBody>
                  <a:tcPr/>
                </a:tc>
                <a:tc>
                  <a:txBody>
                    <a:bodyPr/>
                    <a:lstStyle/>
                    <a:p>
                      <a:pPr algn="ctr"/>
                      <a:r>
                        <a:rPr lang="en-US" dirty="0" smtClean="0"/>
                        <a:t>9 months</a:t>
                      </a:r>
                      <a:endParaRPr lang="en-US" dirty="0"/>
                    </a:p>
                  </a:txBody>
                  <a:tcPr/>
                </a:tc>
              </a:tr>
              <a:tr h="404815">
                <a:tc>
                  <a:txBody>
                    <a:bodyPr/>
                    <a:lstStyle/>
                    <a:p>
                      <a:r>
                        <a:rPr lang="en-US" b="1" dirty="0" smtClean="0"/>
                        <a:t>CT examination</a:t>
                      </a:r>
                      <a:endParaRPr lang="en-US" b="1"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404815">
                <a:tc>
                  <a:txBody>
                    <a:bodyPr/>
                    <a:lstStyle/>
                    <a:p>
                      <a:r>
                        <a:rPr lang="en-US" dirty="0" smtClean="0"/>
                        <a:t>Brain</a:t>
                      </a:r>
                      <a:endParaRPr lang="en-US" dirty="0"/>
                    </a:p>
                  </a:txBody>
                  <a:tcPr/>
                </a:tc>
                <a:tc>
                  <a:txBody>
                    <a:bodyPr/>
                    <a:lstStyle/>
                    <a:p>
                      <a:pPr algn="ctr"/>
                      <a:r>
                        <a:rPr lang="en-US" dirty="0" smtClean="0"/>
                        <a:t>2.0</a:t>
                      </a:r>
                      <a:endParaRPr lang="en-US" dirty="0"/>
                    </a:p>
                  </a:txBody>
                  <a:tcPr/>
                </a:tc>
                <a:tc>
                  <a:txBody>
                    <a:bodyPr/>
                    <a:lstStyle/>
                    <a:p>
                      <a:pPr algn="ctr"/>
                      <a:r>
                        <a:rPr lang="en-US" dirty="0" smtClean="0"/>
                        <a:t>100</a:t>
                      </a:r>
                      <a:endParaRPr lang="en-US" dirty="0"/>
                    </a:p>
                  </a:txBody>
                  <a:tcPr/>
                </a:tc>
                <a:tc>
                  <a:txBody>
                    <a:bodyPr/>
                    <a:lstStyle/>
                    <a:p>
                      <a:pPr algn="ctr"/>
                      <a:r>
                        <a:rPr lang="en-US" dirty="0" smtClean="0"/>
                        <a:t>1 year</a:t>
                      </a:r>
                      <a:endParaRPr lang="en-US" dirty="0"/>
                    </a:p>
                  </a:txBody>
                  <a:tcPr/>
                </a:tc>
              </a:tr>
              <a:tr h="404815">
                <a:tc>
                  <a:txBody>
                    <a:bodyPr/>
                    <a:lstStyle/>
                    <a:p>
                      <a:r>
                        <a:rPr lang="en-US" dirty="0" smtClean="0"/>
                        <a:t>Abdomen </a:t>
                      </a:r>
                      <a:endParaRPr lang="en-US" dirty="0"/>
                    </a:p>
                  </a:txBody>
                  <a:tcPr/>
                </a:tc>
                <a:tc>
                  <a:txBody>
                    <a:bodyPr/>
                    <a:lstStyle/>
                    <a:p>
                      <a:pPr algn="ctr"/>
                      <a:r>
                        <a:rPr lang="en-US" dirty="0" smtClean="0"/>
                        <a:t>8.0</a:t>
                      </a:r>
                      <a:endParaRPr lang="en-US" dirty="0"/>
                    </a:p>
                  </a:txBody>
                  <a:tcPr/>
                </a:tc>
                <a:tc>
                  <a:txBody>
                    <a:bodyPr/>
                    <a:lstStyle/>
                    <a:p>
                      <a:pPr algn="ctr"/>
                      <a:r>
                        <a:rPr lang="en-US" dirty="0" smtClean="0"/>
                        <a:t>400</a:t>
                      </a:r>
                      <a:endParaRPr lang="en-US" dirty="0"/>
                    </a:p>
                  </a:txBody>
                  <a:tcPr/>
                </a:tc>
                <a:tc>
                  <a:txBody>
                    <a:bodyPr/>
                    <a:lstStyle/>
                    <a:p>
                      <a:pPr algn="ctr"/>
                      <a:r>
                        <a:rPr lang="en-US" dirty="0" smtClean="0"/>
                        <a:t>4 years</a:t>
                      </a:r>
                      <a:endParaRPr lang="en-US" dirty="0"/>
                    </a:p>
                  </a:txBody>
                  <a:tcPr/>
                </a:tc>
              </a:tr>
            </a:tbl>
          </a:graphicData>
        </a:graphic>
      </p:graphicFrame>
    </p:spTree>
    <p:extLst>
      <p:ext uri="{BB962C8B-B14F-4D97-AF65-F5344CB8AC3E}">
        <p14:creationId xmlns:p14="http://schemas.microsoft.com/office/powerpoint/2010/main" val="1723101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4041</TotalTime>
  <Words>3253</Words>
  <Application>Microsoft Office PowerPoint</Application>
  <PresentationFormat>Widescreen</PresentationFormat>
  <Paragraphs>432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Terugblik</vt:lpstr>
      <vt:lpstr>Concepts of med. equipment safety and risk management</vt:lpstr>
      <vt:lpstr>What is safe?   What is risk? </vt:lpstr>
      <vt:lpstr>Relative Risks in everyday life (USA data)</vt:lpstr>
      <vt:lpstr>Relative Risks in everyday life (USA data)</vt:lpstr>
      <vt:lpstr>What is risk ? </vt:lpstr>
      <vt:lpstr>Safety and the chance of dying</vt:lpstr>
      <vt:lpstr>Risk is OK, sort of …. </vt:lpstr>
      <vt:lpstr>Exposure to Medical Radiation is not Insignificant</vt:lpstr>
      <vt:lpstr>But such examinations can still be very ‘worthwhile’           (versus benefits)  for individual patients</vt:lpstr>
      <vt:lpstr>Minimizing risks in Healthcare</vt:lpstr>
      <vt:lpstr>Hazards and Risk</vt:lpstr>
      <vt:lpstr>Hazards </vt:lpstr>
      <vt:lpstr>Hazards and Risk (examples)</vt:lpstr>
      <vt:lpstr>Safety is a Risk Management issue</vt:lpstr>
      <vt:lpstr>Risk/benefit ratio for medical equipment</vt:lpstr>
      <vt:lpstr>Risk needs to be assessed</vt:lpstr>
      <vt:lpstr>Risk needs to be assessed</vt:lpstr>
      <vt:lpstr>Medical Device classification based on risk assessment</vt:lpstr>
      <vt:lpstr>‘Medical Devices’ includes more than ‘Medical Equipment’</vt:lpstr>
      <vt:lpstr>Patient Safety?</vt:lpstr>
      <vt:lpstr>Patient Safety?</vt:lpstr>
      <vt:lpstr>Medical Device Risk Classification in the USA</vt:lpstr>
      <vt:lpstr>Risk classification determinants</vt:lpstr>
      <vt:lpstr>Examples of risk classification (FDA)</vt:lpstr>
      <vt:lpstr>Examples of risk classification (FDA)</vt:lpstr>
      <vt:lpstr>Examples of risk classification (FDA)</vt:lpstr>
      <vt:lpstr>Risk Classification in the European Union (EU)</vt:lpstr>
      <vt:lpstr>PowerPoint Presentation</vt:lpstr>
      <vt:lpstr>Examples of risk classification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254</cp:revision>
  <dcterms:created xsi:type="dcterms:W3CDTF">2014-11-03T16:21:19Z</dcterms:created>
  <dcterms:modified xsi:type="dcterms:W3CDTF">2020-03-19T11:00:44Z</dcterms:modified>
</cp:coreProperties>
</file>